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0" r:id="rId3"/>
    <p:sldId id="281" r:id="rId4"/>
    <p:sldId id="282" r:id="rId5"/>
    <p:sldId id="283" r:id="rId6"/>
    <p:sldId id="285" r:id="rId7"/>
    <p:sldId id="286" r:id="rId8"/>
    <p:sldId id="284" r:id="rId9"/>
    <p:sldId id="287" r:id="rId10"/>
    <p:sldId id="288" r:id="rId11"/>
    <p:sldId id="289" r:id="rId12"/>
    <p:sldId id="290" r:id="rId13"/>
    <p:sldId id="291" r:id="rId14"/>
    <p:sldId id="292" r:id="rId15"/>
    <p:sldId id="293" r:id="rId16"/>
    <p:sldId id="294" r:id="rId17"/>
    <p:sldId id="295"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6" autoAdjust="0"/>
    <p:restoredTop sz="92776" autoAdjust="0"/>
  </p:normalViewPr>
  <p:slideViewPr>
    <p:cSldViewPr>
      <p:cViewPr>
        <p:scale>
          <a:sx n="71" d="100"/>
          <a:sy n="71" d="100"/>
        </p:scale>
        <p:origin x="-8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‹Nr.›</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14"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pic>
        <p:nvPicPr>
          <p:cNvPr id="15"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sp>
        <p:nvSpPr>
          <p:cNvPr id="16" name="Flowchart: Process 10"/>
          <p:cNvSpPr/>
          <p:nvPr userDrawn="1"/>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userDrawn="1"/>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8" name="Rectangle 9"/>
          <p:cNvSpPr/>
          <p:nvPr userDrawn="1"/>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mailto:kurt.glock@boku.ac.at" TargetMode="External"/><Relationship Id="rId2" Type="http://schemas.openxmlformats.org/officeDocument/2006/relationships/hyperlink" Target="http://www.wau.boku.ac.at/en/"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michael.tritthart@boku.ac.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a:bodyPr>
          <a:lstStyle/>
          <a:p>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EU recommendations and legislation in water </a:t>
            </a:r>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sector – WP1.2</a:t>
            </a:r>
            <a:endPar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DI Kurt Glock</a:t>
            </a:r>
            <a:endParaRPr lang="sr-Latn-BA" sz="1800" dirty="0" smtClean="0">
              <a:solidFill>
                <a:schemeClr val="accent1">
                  <a:lumMod val="75000"/>
                </a:schemeClr>
              </a:solidFill>
              <a:latin typeface="Calibri Light" pitchFamily="34" charset="0"/>
              <a:cs typeface="Calibri Light" pitchFamily="34" charset="0"/>
            </a:endParaRPr>
          </a:p>
          <a:p>
            <a:r>
              <a:rPr lang="de-AT" sz="1800" dirty="0" smtClean="0">
                <a:solidFill>
                  <a:schemeClr val="accent1">
                    <a:lumMod val="75000"/>
                  </a:schemeClr>
                </a:solidFill>
                <a:latin typeface="Calibri Light" pitchFamily="34" charset="0"/>
                <a:cs typeface="Calibri Light" pitchFamily="34" charset="0"/>
              </a:rPr>
              <a:t>University </a:t>
            </a:r>
            <a:r>
              <a:rPr lang="de-AT" sz="1800" dirty="0" err="1" smtClean="0">
                <a:solidFill>
                  <a:schemeClr val="accent1">
                    <a:lumMod val="75000"/>
                  </a:schemeClr>
                </a:solidFill>
                <a:latin typeface="Calibri Light" pitchFamily="34" charset="0"/>
                <a:cs typeface="Calibri Light" pitchFamily="34" charset="0"/>
              </a:rPr>
              <a:t>of</a:t>
            </a:r>
            <a:r>
              <a:rPr lang="de-AT" sz="1800" dirty="0" smtClean="0">
                <a:solidFill>
                  <a:schemeClr val="accent1">
                    <a:lumMod val="75000"/>
                  </a:schemeClr>
                </a:solidFill>
                <a:latin typeface="Calibri Light" pitchFamily="34" charset="0"/>
                <a:cs typeface="Calibri Light" pitchFamily="34" charset="0"/>
              </a:rPr>
              <a:t> Natural Resources </a:t>
            </a:r>
            <a:r>
              <a:rPr lang="de-AT" sz="1800" dirty="0" err="1" smtClean="0">
                <a:solidFill>
                  <a:schemeClr val="accent1">
                    <a:lumMod val="75000"/>
                  </a:schemeClr>
                </a:solidFill>
                <a:latin typeface="Calibri Light" pitchFamily="34" charset="0"/>
                <a:cs typeface="Calibri Light" pitchFamily="34" charset="0"/>
              </a:rPr>
              <a:t>and</a:t>
            </a:r>
            <a:r>
              <a:rPr lang="de-AT" sz="1800" dirty="0" smtClean="0">
                <a:solidFill>
                  <a:schemeClr val="accent1">
                    <a:lumMod val="75000"/>
                  </a:schemeClr>
                </a:solidFill>
                <a:latin typeface="Calibri Light" pitchFamily="34" charset="0"/>
                <a:cs typeface="Calibri Light" pitchFamily="34" charset="0"/>
              </a:rPr>
              <a:t> Life </a:t>
            </a:r>
            <a:r>
              <a:rPr lang="de-AT" sz="1800" dirty="0" err="1" smtClean="0">
                <a:solidFill>
                  <a:schemeClr val="accent1">
                    <a:lumMod val="75000"/>
                  </a:schemeClr>
                </a:solidFill>
                <a:latin typeface="Calibri Light" pitchFamily="34" charset="0"/>
                <a:cs typeface="Calibri Light" pitchFamily="34" charset="0"/>
              </a:rPr>
              <a:t>Sciences</a:t>
            </a:r>
            <a:r>
              <a:rPr lang="de-AT" sz="1800" dirty="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BOKU, Vienna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Meeting </a:t>
            </a:r>
            <a:r>
              <a:rPr lang="sr-Latn-BA" sz="1800" dirty="0" smtClean="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8</a:t>
            </a:r>
            <a:r>
              <a:rPr lang="de-AT" sz="1800" baseline="30000" dirty="0" smtClean="0">
                <a:solidFill>
                  <a:schemeClr val="accent1">
                    <a:lumMod val="75000"/>
                  </a:schemeClr>
                </a:solidFill>
                <a:latin typeface="Calibri Light" pitchFamily="34" charset="0"/>
                <a:cs typeface="Calibri Light" pitchFamily="34" charset="0"/>
              </a:rPr>
              <a:t>th</a:t>
            </a:r>
            <a:r>
              <a:rPr lang="de-AT" sz="1800" dirty="0" smtClean="0">
                <a:solidFill>
                  <a:schemeClr val="accent1">
                    <a:lumMod val="75000"/>
                  </a:schemeClr>
                </a:solidFill>
                <a:latin typeface="Calibri Light" pitchFamily="34" charset="0"/>
                <a:cs typeface="Calibri Light" pitchFamily="34" charset="0"/>
              </a:rPr>
              <a:t>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Floods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Example Croatia</a:t>
            </a:r>
          </a:p>
          <a:p>
            <a:pPr marL="0" indent="0">
              <a:buNone/>
            </a:pPr>
            <a:endParaRPr lang="en-GB" sz="1800" i="1" dirty="0" smtClean="0"/>
          </a:p>
        </p:txBody>
      </p:sp>
      <p:pic>
        <p:nvPicPr>
          <p:cNvPr id="5" name="Picture 1"/>
          <p:cNvPicPr/>
          <p:nvPr/>
        </p:nvPicPr>
        <p:blipFill rotWithShape="1">
          <a:blip r:embed="rId2"/>
          <a:srcRect r="1188" b="8472"/>
          <a:stretch/>
        </p:blipFill>
        <p:spPr bwMode="auto">
          <a:xfrm>
            <a:off x="581024" y="2209800"/>
            <a:ext cx="3124200" cy="3429000"/>
          </a:xfrm>
          <a:prstGeom prst="rect">
            <a:avLst/>
          </a:prstGeom>
          <a:ln>
            <a:noFill/>
          </a:ln>
          <a:extLst>
            <a:ext uri="{53640926-AAD7-44D8-BBD7-CCE9431645EC}">
              <a14:shadowObscured xmlns:a14="http://schemas.microsoft.com/office/drawing/2010/main"/>
            </a:ext>
          </a:extLst>
        </p:spPr>
      </p:pic>
      <p:pic>
        <p:nvPicPr>
          <p:cNvPr id="6" name="Picture 237"/>
          <p:cNvPicPr/>
          <p:nvPr/>
        </p:nvPicPr>
        <p:blipFill rotWithShape="1">
          <a:blip r:embed="rId3"/>
          <a:srcRect l="1983" t="1919" r="5182" b="12740"/>
          <a:stretch/>
        </p:blipFill>
        <p:spPr bwMode="auto">
          <a:xfrm>
            <a:off x="4886325" y="1516380"/>
            <a:ext cx="4038600" cy="1588770"/>
          </a:xfrm>
          <a:prstGeom prst="rect">
            <a:avLst/>
          </a:prstGeom>
          <a:ln>
            <a:noFill/>
          </a:ln>
          <a:extLst>
            <a:ext uri="{53640926-AAD7-44D8-BBD7-CCE9431645EC}">
              <a14:shadowObscured xmlns:a14="http://schemas.microsoft.com/office/drawing/2010/main"/>
            </a:ext>
          </a:extLst>
        </p:spPr>
      </p:pic>
      <p:pic>
        <p:nvPicPr>
          <p:cNvPr id="7" name="Picture 238"/>
          <p:cNvPicPr/>
          <p:nvPr/>
        </p:nvPicPr>
        <p:blipFill rotWithShape="1">
          <a:blip r:embed="rId4"/>
          <a:srcRect l="10212" t="4946" r="6562" b="10737"/>
          <a:stretch/>
        </p:blipFill>
        <p:spPr bwMode="auto">
          <a:xfrm>
            <a:off x="4800600" y="3648076"/>
            <a:ext cx="3886200" cy="2077085"/>
          </a:xfrm>
          <a:prstGeom prst="rect">
            <a:avLst/>
          </a:prstGeom>
          <a:ln>
            <a:noFill/>
          </a:ln>
          <a:extLst>
            <a:ext uri="{53640926-AAD7-44D8-BBD7-CCE9431645EC}">
              <a14:shadowObscured xmlns:a14="http://schemas.microsoft.com/office/drawing/2010/main"/>
            </a:ext>
          </a:extLst>
        </p:spPr>
      </p:pic>
      <p:sp>
        <p:nvSpPr>
          <p:cNvPr id="8" name="Inhaltsplatzhalter 2"/>
          <p:cNvSpPr txBox="1">
            <a:spLocks/>
          </p:cNvSpPr>
          <p:nvPr/>
        </p:nvSpPr>
        <p:spPr>
          <a:xfrm>
            <a:off x="376237" y="1771650"/>
            <a:ext cx="3205164" cy="28575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1.) Preliminary Flood Risk Assessment</a:t>
            </a:r>
          </a:p>
        </p:txBody>
      </p:sp>
      <p:sp>
        <p:nvSpPr>
          <p:cNvPr id="9" name="Rechteck 8"/>
          <p:cNvSpPr/>
          <p:nvPr/>
        </p:nvSpPr>
        <p:spPr>
          <a:xfrm>
            <a:off x="1600200" y="2514600"/>
            <a:ext cx="17526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1" name="Gerade Verbindung mit Pfeil 10"/>
          <p:cNvCxnSpPr>
            <a:stCxn id="9" idx="3"/>
          </p:cNvCxnSpPr>
          <p:nvPr/>
        </p:nvCxnSpPr>
        <p:spPr>
          <a:xfrm flipV="1">
            <a:off x="3352800" y="1581150"/>
            <a:ext cx="1447800" cy="13525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9" idx="3"/>
          </p:cNvCxnSpPr>
          <p:nvPr/>
        </p:nvCxnSpPr>
        <p:spPr>
          <a:xfrm>
            <a:off x="3352800" y="2933700"/>
            <a:ext cx="1381124" cy="6477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Inhaltsplatzhalter 2"/>
          <p:cNvSpPr txBox="1">
            <a:spLocks/>
          </p:cNvSpPr>
          <p:nvPr/>
        </p:nvSpPr>
        <p:spPr>
          <a:xfrm>
            <a:off x="4657725" y="1295400"/>
            <a:ext cx="4343400" cy="28575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2a.) Flood Hazard Map for high probability of occurrence</a:t>
            </a:r>
          </a:p>
        </p:txBody>
      </p:sp>
      <p:sp>
        <p:nvSpPr>
          <p:cNvPr id="17" name="Inhaltsplatzhalter 2"/>
          <p:cNvSpPr txBox="1">
            <a:spLocks/>
          </p:cNvSpPr>
          <p:nvPr/>
        </p:nvSpPr>
        <p:spPr>
          <a:xfrm>
            <a:off x="4733924" y="3505200"/>
            <a:ext cx="4257676" cy="3714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t>2b.) Flood </a:t>
            </a:r>
            <a:r>
              <a:rPr lang="en-GB" sz="1800" dirty="0"/>
              <a:t>Risk </a:t>
            </a:r>
            <a:r>
              <a:rPr lang="en-GB" sz="1800" dirty="0" smtClean="0"/>
              <a:t>Map for </a:t>
            </a:r>
            <a:r>
              <a:rPr lang="en-GB" sz="1800" dirty="0"/>
              <a:t>high probability of occurrence  </a:t>
            </a:r>
            <a:endParaRPr lang="en-GB" sz="1800" dirty="0" smtClean="0"/>
          </a:p>
        </p:txBody>
      </p:sp>
      <p:sp>
        <p:nvSpPr>
          <p:cNvPr id="22" name="Inhaltsplatzhalter 2"/>
          <p:cNvSpPr txBox="1">
            <a:spLocks/>
          </p:cNvSpPr>
          <p:nvPr/>
        </p:nvSpPr>
        <p:spPr>
          <a:xfrm>
            <a:off x="304800" y="5795749"/>
            <a:ext cx="6391276" cy="371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3.) Flood Risk Management Plans  </a:t>
            </a:r>
            <a:r>
              <a:rPr lang="en-GB" sz="1400" dirty="0" smtClean="0">
                <a:sym typeface="Wingdings" panose="05000000000000000000" pitchFamily="2" charset="2"/>
              </a:rPr>
              <a:t></a:t>
            </a:r>
            <a:endParaRPr lang="en-GB" sz="1400" dirty="0" smtClean="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827" y="4474510"/>
            <a:ext cx="1290766" cy="1692715"/>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15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Urban Waste-Water Treatment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endParaRPr lang="en-GB" sz="1800" b="1" dirty="0" smtClean="0"/>
          </a:p>
          <a:p>
            <a:pPr marL="0" indent="0">
              <a:buNone/>
            </a:pPr>
            <a:r>
              <a:rPr lang="en-GB" sz="1800" b="1" dirty="0" smtClean="0"/>
              <a:t>Introduction</a:t>
            </a:r>
          </a:p>
          <a:p>
            <a:pPr marL="0" indent="0">
              <a:buNone/>
            </a:pPr>
            <a:endParaRPr lang="en-GB" sz="1800" i="1" dirty="0" smtClean="0"/>
          </a:p>
          <a:p>
            <a:pPr marL="0" indent="0">
              <a:buNone/>
            </a:pPr>
            <a:r>
              <a:rPr lang="en-GB" sz="1800" i="1" dirty="0" smtClean="0"/>
              <a:t>“</a:t>
            </a:r>
            <a:r>
              <a:rPr lang="en-GB" sz="1800" i="1" dirty="0"/>
              <a:t>This Directive concerns the </a:t>
            </a:r>
            <a:r>
              <a:rPr lang="en-GB" sz="1800" i="1" dirty="0">
                <a:solidFill>
                  <a:schemeClr val="accent6">
                    <a:lumMod val="75000"/>
                  </a:schemeClr>
                </a:solidFill>
              </a:rPr>
              <a:t>collection, treatment and discharge </a:t>
            </a:r>
            <a:r>
              <a:rPr lang="en-GB" sz="1800" i="1" dirty="0"/>
              <a:t>of </a:t>
            </a:r>
            <a:r>
              <a:rPr lang="en-GB" sz="1800" i="1" dirty="0">
                <a:solidFill>
                  <a:srgbClr val="FF00FF"/>
                </a:solidFill>
              </a:rPr>
              <a:t>urban waste water </a:t>
            </a:r>
            <a:r>
              <a:rPr lang="en-GB" sz="1800" i="1" dirty="0"/>
              <a:t>and the treatment and discharge of waste water from certain </a:t>
            </a:r>
            <a:r>
              <a:rPr lang="en-GB" sz="1800" i="1" dirty="0">
                <a:solidFill>
                  <a:srgbClr val="FF00FF"/>
                </a:solidFill>
              </a:rPr>
              <a:t>industrial sectors</a:t>
            </a:r>
            <a:r>
              <a:rPr lang="en-GB" sz="1800" i="1" dirty="0" smtClean="0"/>
              <a:t>.”</a:t>
            </a:r>
            <a:endParaRPr lang="en-GB" sz="1800" i="1" dirty="0"/>
          </a:p>
          <a:p>
            <a:pPr marL="0" indent="0">
              <a:buNone/>
            </a:pPr>
            <a:endParaRPr lang="en-GB" sz="1800" i="1" dirty="0" smtClean="0"/>
          </a:p>
          <a:p>
            <a:pPr marL="0" indent="0">
              <a:buNone/>
            </a:pPr>
            <a:r>
              <a:rPr lang="en-GB" sz="1800" i="1" dirty="0" smtClean="0"/>
              <a:t>“The </a:t>
            </a:r>
            <a:r>
              <a:rPr lang="en-GB" sz="1800" i="1" dirty="0"/>
              <a:t>objective of the Directive is to </a:t>
            </a:r>
            <a:r>
              <a:rPr lang="en-GB" sz="1800" i="1" dirty="0">
                <a:solidFill>
                  <a:srgbClr val="00B050"/>
                </a:solidFill>
              </a:rPr>
              <a:t>protect the environment</a:t>
            </a:r>
            <a:r>
              <a:rPr lang="en-GB" sz="1800" i="1" dirty="0"/>
              <a:t> from the adverse effects of the abovementioned waste water discharges.”</a:t>
            </a:r>
            <a:endParaRPr lang="en-GB" sz="1800" i="1" dirty="0" smtClean="0"/>
          </a:p>
          <a:p>
            <a:pPr marL="0" indent="0">
              <a:buNone/>
            </a:pPr>
            <a:endParaRPr lang="en-GB" sz="1800" i="1" dirty="0"/>
          </a:p>
        </p:txBody>
      </p:sp>
    </p:spTree>
    <p:extLst>
      <p:ext uri="{BB962C8B-B14F-4D97-AF65-F5344CB8AC3E}">
        <p14:creationId xmlns:p14="http://schemas.microsoft.com/office/powerpoint/2010/main" val="124192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rotWithShape="1">
          <a:blip r:embed="rId2"/>
          <a:srcRect t="8348" b="12478"/>
          <a:stretch/>
        </p:blipFill>
        <p:spPr>
          <a:xfrm>
            <a:off x="2200275" y="1685925"/>
            <a:ext cx="4733925" cy="4200525"/>
          </a:xfrm>
          <a:prstGeom prst="rect">
            <a:avLst/>
          </a:prstGeom>
        </p:spPr>
      </p:pic>
      <p:sp>
        <p:nvSpPr>
          <p:cNvPr id="2" name="Titel 1"/>
          <p:cNvSpPr>
            <a:spLocks noGrp="1"/>
          </p:cNvSpPr>
          <p:nvPr>
            <p:ph type="title"/>
          </p:nvPr>
        </p:nvSpPr>
        <p:spPr>
          <a:xfrm>
            <a:off x="457200" y="762000"/>
            <a:ext cx="8229600" cy="609600"/>
          </a:xfrm>
        </p:spPr>
        <p:txBody>
          <a:bodyPr>
            <a:noAutofit/>
          </a:bodyPr>
          <a:lstStyle/>
          <a:p>
            <a:r>
              <a:rPr lang="en-GB" sz="2800" dirty="0" smtClean="0"/>
              <a:t>Urban Waste-Water Treatment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Requirements for discharges from urban waste water treatment plants</a:t>
            </a:r>
          </a:p>
          <a:p>
            <a:pPr marL="0" indent="0">
              <a:buNone/>
            </a:pPr>
            <a:endParaRPr lang="en-GB" sz="1800" i="1" dirty="0" smtClean="0"/>
          </a:p>
          <a:p>
            <a:pPr marL="0" indent="0">
              <a:buNone/>
            </a:pPr>
            <a:endParaRPr lang="en-GB" sz="1800" i="1" dirty="0"/>
          </a:p>
        </p:txBody>
      </p:sp>
      <p:sp>
        <p:nvSpPr>
          <p:cNvPr id="5" name="Rechteck 4"/>
          <p:cNvSpPr/>
          <p:nvPr/>
        </p:nvSpPr>
        <p:spPr>
          <a:xfrm>
            <a:off x="3276600" y="1676400"/>
            <a:ext cx="1214437" cy="42100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4567237" y="1676400"/>
            <a:ext cx="1071563" cy="4210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Inhaltsplatzhalter 2"/>
          <p:cNvSpPr txBox="1">
            <a:spLocks/>
          </p:cNvSpPr>
          <p:nvPr/>
        </p:nvSpPr>
        <p:spPr>
          <a:xfrm>
            <a:off x="714375" y="5148263"/>
            <a:ext cx="1485900" cy="371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Absolute values</a:t>
            </a:r>
          </a:p>
        </p:txBody>
      </p:sp>
      <p:cxnSp>
        <p:nvCxnSpPr>
          <p:cNvPr id="8" name="Gerade Verbindung mit Pfeil 7"/>
          <p:cNvCxnSpPr>
            <a:stCxn id="5" idx="1"/>
            <a:endCxn id="7" idx="0"/>
          </p:cNvCxnSpPr>
          <p:nvPr/>
        </p:nvCxnSpPr>
        <p:spPr>
          <a:xfrm flipH="1">
            <a:off x="1457325" y="3781425"/>
            <a:ext cx="1819275" cy="1366838"/>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Inhaltsplatzhalter 2"/>
          <p:cNvSpPr txBox="1">
            <a:spLocks/>
          </p:cNvSpPr>
          <p:nvPr/>
        </p:nvSpPr>
        <p:spPr>
          <a:xfrm>
            <a:off x="7334250" y="5148263"/>
            <a:ext cx="1485900" cy="371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Relative values</a:t>
            </a:r>
          </a:p>
        </p:txBody>
      </p:sp>
      <p:cxnSp>
        <p:nvCxnSpPr>
          <p:cNvPr id="12" name="Gerade Verbindung mit Pfeil 11"/>
          <p:cNvCxnSpPr>
            <a:stCxn id="6" idx="3"/>
            <a:endCxn id="11" idx="0"/>
          </p:cNvCxnSpPr>
          <p:nvPr/>
        </p:nvCxnSpPr>
        <p:spPr>
          <a:xfrm>
            <a:off x="5638800" y="3781425"/>
            <a:ext cx="2438400" cy="1366838"/>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045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p:cNvCxnSpPr/>
          <p:nvPr/>
        </p:nvCxnSpPr>
        <p:spPr>
          <a:xfrm>
            <a:off x="6143625" y="3743325"/>
            <a:ext cx="0" cy="1133475"/>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6334126" y="3733800"/>
            <a:ext cx="0" cy="11430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762000"/>
            <a:ext cx="8229600" cy="609600"/>
          </a:xfrm>
        </p:spPr>
        <p:txBody>
          <a:bodyPr>
            <a:noAutofit/>
          </a:bodyPr>
          <a:lstStyle/>
          <a:p>
            <a:r>
              <a:rPr lang="en-GB" sz="2800" dirty="0" smtClean="0"/>
              <a:t>Urban Waste-Water Treatment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Example Bulgaria</a:t>
            </a:r>
          </a:p>
          <a:p>
            <a:pPr marL="0" indent="0">
              <a:buNone/>
            </a:pPr>
            <a:endParaRPr lang="en-GB" sz="1800" i="1" dirty="0" smtClean="0"/>
          </a:p>
          <a:p>
            <a:pPr marL="0" indent="0">
              <a:buNone/>
            </a:pPr>
            <a:endParaRPr lang="en-GB" sz="1800" i="1" dirty="0"/>
          </a:p>
        </p:txBody>
      </p:sp>
      <p:pic>
        <p:nvPicPr>
          <p:cNvPr id="13" name="Картина 1"/>
          <p:cNvPicPr/>
          <p:nvPr/>
        </p:nvPicPr>
        <p:blipFill>
          <a:blip r:embed="rId2" cstate="print">
            <a:extLst>
              <a:ext uri="{28A0092B-C50C-407E-A947-70E740481C1C}">
                <a14:useLocalDpi xmlns:a14="http://schemas.microsoft.com/office/drawing/2010/main" val="0"/>
              </a:ext>
            </a:extLst>
          </a:blip>
          <a:stretch>
            <a:fillRect/>
          </a:stretch>
        </p:blipFill>
        <p:spPr>
          <a:xfrm>
            <a:off x="1705927" y="1676400"/>
            <a:ext cx="5732145" cy="2150745"/>
          </a:xfrm>
          <a:prstGeom prst="rect">
            <a:avLst/>
          </a:prstGeom>
        </p:spPr>
      </p:pic>
      <p:cxnSp>
        <p:nvCxnSpPr>
          <p:cNvPr id="16" name="Gerade Verbindung mit Pfeil 15"/>
          <p:cNvCxnSpPr/>
          <p:nvPr/>
        </p:nvCxnSpPr>
        <p:spPr>
          <a:xfrm>
            <a:off x="5576885" y="3733800"/>
            <a:ext cx="0" cy="419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3676650" y="3733800"/>
            <a:ext cx="0" cy="419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924175" y="3733800"/>
            <a:ext cx="0" cy="419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7286625" y="3733800"/>
            <a:ext cx="0" cy="419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690690" y="4191000"/>
            <a:ext cx="4700710" cy="369332"/>
          </a:xfrm>
          <a:prstGeom prst="rect">
            <a:avLst/>
          </a:prstGeom>
          <a:solidFill>
            <a:schemeClr val="bg1"/>
          </a:solidFill>
          <a:ln>
            <a:solidFill>
              <a:srgbClr val="FF0000"/>
            </a:solidFill>
          </a:ln>
        </p:spPr>
        <p:txBody>
          <a:bodyPr wrap="none" rtlCol="0">
            <a:spAutoFit/>
          </a:bodyPr>
          <a:lstStyle/>
          <a:p>
            <a:r>
              <a:rPr lang="en-GB" dirty="0" smtClean="0"/>
              <a:t>Cities without any waste-water treatment plant!</a:t>
            </a:r>
            <a:endParaRPr lang="en-GB" dirty="0"/>
          </a:p>
        </p:txBody>
      </p:sp>
      <p:sp>
        <p:nvSpPr>
          <p:cNvPr id="24" name="Textfeld 23"/>
          <p:cNvSpPr txBox="1"/>
          <p:nvPr/>
        </p:nvSpPr>
        <p:spPr>
          <a:xfrm>
            <a:off x="2133600" y="4876800"/>
            <a:ext cx="5543312" cy="369332"/>
          </a:xfrm>
          <a:prstGeom prst="rect">
            <a:avLst/>
          </a:prstGeom>
          <a:solidFill>
            <a:schemeClr val="bg1"/>
          </a:solidFill>
          <a:ln>
            <a:solidFill>
              <a:srgbClr val="00B050"/>
            </a:solidFill>
          </a:ln>
        </p:spPr>
        <p:txBody>
          <a:bodyPr wrap="none" rtlCol="0">
            <a:spAutoFit/>
          </a:bodyPr>
          <a:lstStyle/>
          <a:p>
            <a:r>
              <a:rPr lang="en-GB" dirty="0" smtClean="0"/>
              <a:t>Difference between </a:t>
            </a:r>
            <a:r>
              <a:rPr lang="en-GB" dirty="0">
                <a:solidFill>
                  <a:srgbClr val="FFC000"/>
                </a:solidFill>
              </a:rPr>
              <a:t>Sofia surrounding area </a:t>
            </a:r>
            <a:r>
              <a:rPr lang="en-GB" dirty="0" smtClean="0"/>
              <a:t>and </a:t>
            </a:r>
            <a:r>
              <a:rPr lang="en-GB" dirty="0" smtClean="0">
                <a:solidFill>
                  <a:srgbClr val="00B050"/>
                </a:solidFill>
              </a:rPr>
              <a:t>Sofia City</a:t>
            </a:r>
            <a:endParaRPr lang="en-GB" dirty="0">
              <a:solidFill>
                <a:srgbClr val="00B050"/>
              </a:solidFill>
            </a:endParaRPr>
          </a:p>
        </p:txBody>
      </p:sp>
      <p:sp>
        <p:nvSpPr>
          <p:cNvPr id="25" name="Textfeld 24"/>
          <p:cNvSpPr txBox="1"/>
          <p:nvPr/>
        </p:nvSpPr>
        <p:spPr>
          <a:xfrm>
            <a:off x="249545" y="5369503"/>
            <a:ext cx="8655511" cy="584775"/>
          </a:xfrm>
          <a:prstGeom prst="rect">
            <a:avLst/>
          </a:prstGeom>
          <a:solidFill>
            <a:schemeClr val="bg1"/>
          </a:solidFill>
          <a:ln>
            <a:noFill/>
          </a:ln>
        </p:spPr>
        <p:txBody>
          <a:bodyPr wrap="none" rtlCol="0">
            <a:spAutoFit/>
          </a:bodyPr>
          <a:lstStyle/>
          <a:p>
            <a:r>
              <a:rPr lang="en-US" sz="1600" dirty="0"/>
              <a:t>For the full implementation of the </a:t>
            </a:r>
            <a:r>
              <a:rPr lang="en-US" sz="1600" i="1" dirty="0"/>
              <a:t>UWWTD</a:t>
            </a:r>
            <a:r>
              <a:rPr lang="en-US" sz="1600" dirty="0"/>
              <a:t> requirements, </a:t>
            </a:r>
            <a:r>
              <a:rPr lang="en-US" sz="1600" dirty="0" smtClean="0"/>
              <a:t>the </a:t>
            </a:r>
            <a:r>
              <a:rPr lang="en-US" sz="1600" dirty="0"/>
              <a:t>transitional period </a:t>
            </a:r>
            <a:r>
              <a:rPr lang="en-US" sz="1600" dirty="0" smtClean="0"/>
              <a:t>was </a:t>
            </a:r>
          </a:p>
          <a:p>
            <a:r>
              <a:rPr lang="en-US" sz="1600" dirty="0" smtClean="0"/>
              <a:t>until </a:t>
            </a:r>
            <a:r>
              <a:rPr lang="en-US" sz="1600" dirty="0"/>
              <a:t>31 December 2014. Nevertheless the desired level of service and compliance is not achieved yet.</a:t>
            </a:r>
            <a:endParaRPr lang="en-GB" sz="1600" dirty="0"/>
          </a:p>
        </p:txBody>
      </p:sp>
    </p:spTree>
    <p:extLst>
      <p:ext uri="{BB962C8B-B14F-4D97-AF65-F5344CB8AC3E}">
        <p14:creationId xmlns:p14="http://schemas.microsoft.com/office/powerpoint/2010/main" val="240555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Drinking Water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endParaRPr lang="en-GB" sz="1800" b="1" dirty="0" smtClean="0"/>
          </a:p>
          <a:p>
            <a:pPr marL="0" indent="0">
              <a:buNone/>
            </a:pPr>
            <a:r>
              <a:rPr lang="en-GB" sz="1800" b="1" dirty="0" smtClean="0"/>
              <a:t>Introduction</a:t>
            </a:r>
          </a:p>
          <a:p>
            <a:pPr marL="0" indent="0">
              <a:buNone/>
            </a:pPr>
            <a:endParaRPr lang="en-GB" sz="1800" i="1" dirty="0" smtClean="0"/>
          </a:p>
          <a:p>
            <a:pPr marL="0" indent="0">
              <a:buNone/>
            </a:pPr>
            <a:r>
              <a:rPr lang="en-GB" sz="1800" i="1" dirty="0" smtClean="0"/>
              <a:t>“</a:t>
            </a:r>
            <a:r>
              <a:rPr lang="en-GB" sz="1800" i="1" dirty="0"/>
              <a:t>This Directive concerns the </a:t>
            </a:r>
            <a:r>
              <a:rPr lang="en-GB" sz="1800" i="1" dirty="0">
                <a:solidFill>
                  <a:srgbClr val="00B050"/>
                </a:solidFill>
              </a:rPr>
              <a:t>quality of water intended for human consumption</a:t>
            </a:r>
            <a:r>
              <a:rPr lang="en-GB" sz="1800" i="1" dirty="0" smtClean="0"/>
              <a:t>.”</a:t>
            </a:r>
          </a:p>
          <a:p>
            <a:pPr marL="0" indent="0">
              <a:buNone/>
            </a:pPr>
            <a:endParaRPr lang="en-GB" sz="1800" i="1" dirty="0"/>
          </a:p>
          <a:p>
            <a:pPr marL="0" indent="0">
              <a:buNone/>
            </a:pPr>
            <a:r>
              <a:rPr lang="en-GB" sz="1800" i="1" dirty="0" smtClean="0"/>
              <a:t>“The </a:t>
            </a:r>
            <a:r>
              <a:rPr lang="en-GB" sz="1800" i="1" dirty="0"/>
              <a:t>objective of this Directive shall be </a:t>
            </a:r>
            <a:r>
              <a:rPr lang="en-GB" sz="1800" i="1" dirty="0">
                <a:solidFill>
                  <a:srgbClr val="00B050"/>
                </a:solidFill>
              </a:rPr>
              <a:t>to protect human health </a:t>
            </a:r>
            <a:r>
              <a:rPr lang="en-GB" sz="1800" i="1" dirty="0"/>
              <a:t>from the adverse effects of any contamination of water intended for human consumption by ensuring </a:t>
            </a:r>
            <a:r>
              <a:rPr lang="en-GB" sz="1800" i="1" dirty="0">
                <a:solidFill>
                  <a:srgbClr val="00B050"/>
                </a:solidFill>
              </a:rPr>
              <a:t>that it is wholesome and clean</a:t>
            </a:r>
            <a:r>
              <a:rPr lang="en-GB" sz="1800" i="1" dirty="0" smtClean="0"/>
              <a:t>.”</a:t>
            </a:r>
          </a:p>
          <a:p>
            <a:pPr marL="0" indent="0">
              <a:buNone/>
            </a:pPr>
            <a:endParaRPr lang="en-GB" sz="1800" i="1" dirty="0"/>
          </a:p>
          <a:p>
            <a:r>
              <a:rPr lang="en-GB" sz="1800" dirty="0" smtClean="0"/>
              <a:t>Quality standards</a:t>
            </a:r>
          </a:p>
          <a:p>
            <a:r>
              <a:rPr lang="en-GB" sz="1800" dirty="0" smtClean="0"/>
              <a:t>Point of compliance </a:t>
            </a:r>
            <a:r>
              <a:rPr lang="en-GB" sz="1800" dirty="0" smtClean="0">
                <a:sym typeface="Wingdings" panose="05000000000000000000" pitchFamily="2" charset="2"/>
              </a:rPr>
              <a:t> Taps that are normally used for human consumption</a:t>
            </a:r>
          </a:p>
          <a:p>
            <a:r>
              <a:rPr lang="en-GB" sz="1800" dirty="0" smtClean="0">
                <a:sym typeface="Wingdings" panose="05000000000000000000" pitchFamily="2" charset="2"/>
              </a:rPr>
              <a:t>Regular monitoring</a:t>
            </a:r>
          </a:p>
          <a:p>
            <a:r>
              <a:rPr lang="en-GB" sz="1800" dirty="0" smtClean="0">
                <a:sym typeface="Wingdings" panose="05000000000000000000" pitchFamily="2" charset="2"/>
              </a:rPr>
              <a:t>Information and reporting</a:t>
            </a:r>
            <a:endParaRPr lang="en-GB" sz="1800" dirty="0" smtClean="0"/>
          </a:p>
          <a:p>
            <a:pPr marL="0" indent="0">
              <a:buNone/>
            </a:pPr>
            <a:endParaRPr lang="en-GB" sz="1800" i="1" dirty="0"/>
          </a:p>
          <a:p>
            <a:pPr marL="0" indent="0">
              <a:buNone/>
            </a:pPr>
            <a:endParaRPr lang="en-GB" sz="1800" i="1" dirty="0" smtClean="0"/>
          </a:p>
          <a:p>
            <a:pPr marL="0" indent="0">
              <a:buNone/>
            </a:pPr>
            <a:endParaRPr lang="en-GB" sz="1800" i="1" dirty="0"/>
          </a:p>
        </p:txBody>
      </p:sp>
    </p:spTree>
    <p:extLst>
      <p:ext uri="{BB962C8B-B14F-4D97-AF65-F5344CB8AC3E}">
        <p14:creationId xmlns:p14="http://schemas.microsoft.com/office/powerpoint/2010/main" val="2404381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Drinking Water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Quality standards</a:t>
            </a:r>
          </a:p>
          <a:p>
            <a:pPr marL="0" indent="0">
              <a:buNone/>
            </a:pPr>
            <a:endParaRPr lang="en-GB" sz="1800" i="1" dirty="0" smtClean="0"/>
          </a:p>
          <a:p>
            <a:pPr marL="0" indent="0">
              <a:buNone/>
            </a:pPr>
            <a:r>
              <a:rPr lang="en-GB" sz="1800" dirty="0" smtClean="0"/>
              <a:t>Distinguish between microbiological parameters, chemical parameters and indicator parameters</a:t>
            </a:r>
          </a:p>
          <a:p>
            <a:pPr marL="0" indent="0">
              <a:buNone/>
            </a:pPr>
            <a:endParaRPr lang="en-GB" sz="1800" i="1" dirty="0"/>
          </a:p>
          <a:p>
            <a:pPr marL="0" indent="0">
              <a:buNone/>
            </a:pPr>
            <a:endParaRPr lang="en-GB" sz="1800" i="1" dirty="0"/>
          </a:p>
          <a:p>
            <a:pPr marL="0" indent="0">
              <a:buNone/>
            </a:pPr>
            <a:endParaRPr lang="en-GB" sz="1800" i="1" dirty="0" smtClean="0"/>
          </a:p>
          <a:p>
            <a:pPr marL="0" indent="0">
              <a:buNone/>
            </a:pPr>
            <a:endParaRPr lang="en-GB" sz="1800" i="1" dirty="0"/>
          </a:p>
        </p:txBody>
      </p:sp>
      <p:pic>
        <p:nvPicPr>
          <p:cNvPr id="4" name="Grafik 3"/>
          <p:cNvPicPr/>
          <p:nvPr/>
        </p:nvPicPr>
        <p:blipFill>
          <a:blip r:embed="rId2"/>
          <a:stretch>
            <a:fillRect/>
          </a:stretch>
        </p:blipFill>
        <p:spPr>
          <a:xfrm>
            <a:off x="3037205" y="2362200"/>
            <a:ext cx="3363595" cy="3589655"/>
          </a:xfrm>
          <a:prstGeom prst="rect">
            <a:avLst/>
          </a:prstGeom>
        </p:spPr>
      </p:pic>
    </p:spTree>
    <p:extLst>
      <p:ext uri="{BB962C8B-B14F-4D97-AF65-F5344CB8AC3E}">
        <p14:creationId xmlns:p14="http://schemas.microsoft.com/office/powerpoint/2010/main" val="1224083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Drinking Water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Example Austria</a:t>
            </a:r>
          </a:p>
          <a:p>
            <a:pPr marL="0" indent="0">
              <a:buNone/>
            </a:pPr>
            <a:r>
              <a:rPr lang="en-GB" sz="1800" dirty="0" smtClean="0"/>
              <a:t>Monitoring system for drinking water</a:t>
            </a:r>
          </a:p>
          <a:p>
            <a:pPr marL="0" indent="0">
              <a:buNone/>
            </a:pPr>
            <a:endParaRPr lang="en-GB" sz="1800" i="1" dirty="0"/>
          </a:p>
          <a:p>
            <a:pPr marL="0" indent="0">
              <a:buNone/>
            </a:pPr>
            <a:endParaRPr lang="en-GB" sz="1800" i="1" dirty="0"/>
          </a:p>
          <a:p>
            <a:pPr marL="0" indent="0">
              <a:buNone/>
            </a:pPr>
            <a:endParaRPr lang="en-GB" sz="1800" i="1" dirty="0" smtClean="0"/>
          </a:p>
          <a:p>
            <a:pPr marL="0" indent="0">
              <a:buNone/>
            </a:pPr>
            <a:endParaRPr lang="en-GB" sz="1800" i="1" dirty="0"/>
          </a:p>
        </p:txBody>
      </p:sp>
      <p:pic>
        <p:nvPicPr>
          <p:cNvPr id="5" name="Grafik 4"/>
          <p:cNvPicPr/>
          <p:nvPr/>
        </p:nvPicPr>
        <p:blipFill rotWithShape="1">
          <a:blip r:embed="rId2"/>
          <a:srcRect t="8052"/>
          <a:stretch/>
        </p:blipFill>
        <p:spPr>
          <a:xfrm>
            <a:off x="2169886" y="2033996"/>
            <a:ext cx="5732145" cy="3604804"/>
          </a:xfrm>
          <a:prstGeom prst="rect">
            <a:avLst/>
          </a:prstGeom>
        </p:spPr>
      </p:pic>
      <p:sp>
        <p:nvSpPr>
          <p:cNvPr id="6" name="Rechteck 5"/>
          <p:cNvSpPr/>
          <p:nvPr/>
        </p:nvSpPr>
        <p:spPr>
          <a:xfrm>
            <a:off x="3124200" y="2033996"/>
            <a:ext cx="1447800" cy="4044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Inhaltsplatzhalter 2"/>
          <p:cNvSpPr txBox="1">
            <a:spLocks/>
          </p:cNvSpPr>
          <p:nvPr/>
        </p:nvSpPr>
        <p:spPr>
          <a:xfrm>
            <a:off x="4293008" y="1654900"/>
            <a:ext cx="1117192" cy="326300"/>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Government</a:t>
            </a:r>
          </a:p>
        </p:txBody>
      </p:sp>
      <p:sp>
        <p:nvSpPr>
          <p:cNvPr id="8" name="Rechteck 7"/>
          <p:cNvSpPr/>
          <p:nvPr/>
        </p:nvSpPr>
        <p:spPr>
          <a:xfrm>
            <a:off x="2362200" y="2667000"/>
            <a:ext cx="1143000" cy="40440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Inhaltsplatzhalter 2"/>
          <p:cNvSpPr txBox="1">
            <a:spLocks/>
          </p:cNvSpPr>
          <p:nvPr/>
        </p:nvSpPr>
        <p:spPr>
          <a:xfrm>
            <a:off x="1245008" y="2275250"/>
            <a:ext cx="1117192" cy="326300"/>
          </a:xfrm>
          <a:prstGeom prst="rect">
            <a:avLst/>
          </a:prstGeom>
          <a:solidFill>
            <a:srgbClr val="FF00FF"/>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Province</a:t>
            </a:r>
          </a:p>
        </p:txBody>
      </p:sp>
      <p:sp>
        <p:nvSpPr>
          <p:cNvPr id="10" name="Rechteck 9"/>
          <p:cNvSpPr/>
          <p:nvPr/>
        </p:nvSpPr>
        <p:spPr>
          <a:xfrm>
            <a:off x="6553199" y="3505200"/>
            <a:ext cx="1348831"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Inhaltsplatzhalter 2"/>
          <p:cNvSpPr txBox="1">
            <a:spLocks/>
          </p:cNvSpPr>
          <p:nvPr/>
        </p:nvSpPr>
        <p:spPr>
          <a:xfrm>
            <a:off x="6248400" y="4356100"/>
            <a:ext cx="1828800" cy="292100"/>
          </a:xfrm>
          <a:prstGeom prst="rect">
            <a:avLst/>
          </a:prstGeom>
          <a:solidFill>
            <a:srgbClr val="00B050"/>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Self-control services</a:t>
            </a:r>
          </a:p>
        </p:txBody>
      </p:sp>
      <p:sp>
        <p:nvSpPr>
          <p:cNvPr id="12" name="Rechteck 11"/>
          <p:cNvSpPr/>
          <p:nvPr/>
        </p:nvSpPr>
        <p:spPr>
          <a:xfrm>
            <a:off x="3784600" y="2628900"/>
            <a:ext cx="1778000" cy="4044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875011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Additional Directives</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endParaRPr lang="en-GB" sz="1800" b="1" dirty="0" smtClean="0"/>
          </a:p>
          <a:p>
            <a:pPr marL="0" indent="0">
              <a:buNone/>
            </a:pPr>
            <a:r>
              <a:rPr lang="en-GB" sz="1800" b="1" dirty="0" smtClean="0"/>
              <a:t>Habitat and Birds Directive</a:t>
            </a:r>
          </a:p>
          <a:p>
            <a:pPr marL="0" indent="0">
              <a:buNone/>
            </a:pPr>
            <a:endParaRPr lang="en-GB" sz="1800" i="1" dirty="0" smtClean="0"/>
          </a:p>
          <a:p>
            <a:pPr marL="0" indent="0">
              <a:buNone/>
            </a:pPr>
            <a:r>
              <a:rPr lang="en-GB" sz="1800" i="1" dirty="0" smtClean="0"/>
              <a:t>“The </a:t>
            </a:r>
            <a:r>
              <a:rPr lang="en-GB" sz="1800" i="1" dirty="0"/>
              <a:t>aim of </a:t>
            </a:r>
            <a:r>
              <a:rPr lang="en-GB" sz="1800" i="1" dirty="0" smtClean="0"/>
              <a:t>these Directives is </a:t>
            </a:r>
            <a:r>
              <a:rPr lang="en-GB" sz="1800" i="1" dirty="0"/>
              <a:t>the protection of </a:t>
            </a:r>
            <a:r>
              <a:rPr lang="en-GB" sz="1800" i="1" dirty="0" smtClean="0"/>
              <a:t>species and </a:t>
            </a:r>
            <a:r>
              <a:rPr lang="en-GB" sz="1800" i="1" dirty="0"/>
              <a:t>habitats of listed </a:t>
            </a:r>
            <a:r>
              <a:rPr lang="en-GB" sz="1800" i="1" dirty="0" smtClean="0"/>
              <a:t>species.”</a:t>
            </a:r>
          </a:p>
          <a:p>
            <a:pPr marL="0" indent="0">
              <a:buNone/>
            </a:pPr>
            <a:endParaRPr lang="en-GB" sz="1800" i="1" dirty="0"/>
          </a:p>
          <a:p>
            <a:pPr marL="0" indent="0">
              <a:buNone/>
            </a:pPr>
            <a:endParaRPr lang="en-GB" sz="1800" i="1" dirty="0" smtClean="0"/>
          </a:p>
          <a:p>
            <a:pPr marL="0" indent="0">
              <a:buNone/>
            </a:pPr>
            <a:endParaRPr lang="en-GB" sz="1800" i="1" dirty="0"/>
          </a:p>
        </p:txBody>
      </p:sp>
      <p:pic>
        <p:nvPicPr>
          <p:cNvPr id="4" name="Картина 3"/>
          <p:cNvPicPr/>
          <p:nvPr/>
        </p:nvPicPr>
        <p:blipFill>
          <a:blip r:embed="rId2" cstate="print">
            <a:extLst>
              <a:ext uri="{28A0092B-C50C-407E-A947-70E740481C1C}">
                <a14:useLocalDpi xmlns:a14="http://schemas.microsoft.com/office/drawing/2010/main" val="0"/>
              </a:ext>
            </a:extLst>
          </a:blip>
          <a:stretch>
            <a:fillRect/>
          </a:stretch>
        </p:blipFill>
        <p:spPr>
          <a:xfrm>
            <a:off x="2514600" y="3991451"/>
            <a:ext cx="4237672" cy="2229802"/>
          </a:xfrm>
          <a:prstGeom prst="rect">
            <a:avLst/>
          </a:prstGeom>
        </p:spPr>
      </p:pic>
      <p:pic>
        <p:nvPicPr>
          <p:cNvPr id="5" name="Grafi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43200"/>
            <a:ext cx="3779837" cy="1594167"/>
          </a:xfrm>
          <a:prstGeom prst="rect">
            <a:avLst/>
          </a:prstGeom>
          <a:noFill/>
        </p:spPr>
      </p:pic>
      <p:pic>
        <p:nvPicPr>
          <p:cNvPr id="6" name="Picture 254"/>
          <p:cNvPicPr/>
          <p:nvPr/>
        </p:nvPicPr>
        <p:blipFill rotWithShape="1">
          <a:blip r:embed="rId4"/>
          <a:srcRect l="5761" t="3855" r="1245" b="15049"/>
          <a:stretch/>
        </p:blipFill>
        <p:spPr bwMode="auto">
          <a:xfrm>
            <a:off x="6039485" y="2615882"/>
            <a:ext cx="2973070" cy="2490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923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Contact</a:t>
            </a:r>
            <a:r>
              <a:rPr lang="de-AT" dirty="0" smtClean="0"/>
              <a:t> </a:t>
            </a:r>
            <a:r>
              <a:rPr lang="de-AT" dirty="0" err="1" smtClean="0"/>
              <a:t>information</a:t>
            </a:r>
            <a:endParaRPr lang="de-AT" dirty="0"/>
          </a:p>
        </p:txBody>
      </p:sp>
      <p:sp>
        <p:nvSpPr>
          <p:cNvPr id="3" name="Inhaltsplatzhalter 2"/>
          <p:cNvSpPr>
            <a:spLocks noGrp="1"/>
          </p:cNvSpPr>
          <p:nvPr>
            <p:ph idx="1"/>
          </p:nvPr>
        </p:nvSpPr>
        <p:spPr/>
        <p:txBody>
          <a:bodyPr>
            <a:normAutofit fontScale="55000" lnSpcReduction="20000"/>
          </a:bodyPr>
          <a:lstStyle/>
          <a:p>
            <a:pPr marL="0" indent="0">
              <a:buNone/>
            </a:pPr>
            <a:r>
              <a:rPr lang="de-AT" dirty="0"/>
              <a:t>University </a:t>
            </a:r>
            <a:r>
              <a:rPr lang="de-AT" dirty="0" err="1"/>
              <a:t>of</a:t>
            </a:r>
            <a:r>
              <a:rPr lang="de-AT" dirty="0"/>
              <a:t> Natural Resources </a:t>
            </a:r>
            <a:r>
              <a:rPr lang="de-AT" dirty="0" err="1"/>
              <a:t>and</a:t>
            </a:r>
            <a:r>
              <a:rPr lang="de-AT" dirty="0"/>
              <a:t> Life </a:t>
            </a:r>
            <a:r>
              <a:rPr lang="de-AT" dirty="0" err="1"/>
              <a:t>Sciences</a:t>
            </a:r>
            <a:r>
              <a:rPr lang="de-AT" dirty="0"/>
              <a:t> Vienna (BOKU)</a:t>
            </a:r>
          </a:p>
          <a:p>
            <a:pPr marL="0" indent="0">
              <a:buNone/>
            </a:pPr>
            <a:r>
              <a:rPr lang="de-AT" dirty="0"/>
              <a:t>Department </a:t>
            </a:r>
            <a:r>
              <a:rPr lang="de-AT" dirty="0" err="1"/>
              <a:t>of</a:t>
            </a:r>
            <a:r>
              <a:rPr lang="de-AT" dirty="0"/>
              <a:t> </a:t>
            </a:r>
            <a:r>
              <a:rPr lang="de-AT" dirty="0" err="1"/>
              <a:t>Water</a:t>
            </a:r>
            <a:r>
              <a:rPr lang="de-AT" dirty="0"/>
              <a:t>, </a:t>
            </a:r>
            <a:r>
              <a:rPr lang="de-AT" dirty="0" err="1"/>
              <a:t>Atmosphere</a:t>
            </a:r>
            <a:r>
              <a:rPr lang="de-AT" dirty="0"/>
              <a:t> </a:t>
            </a:r>
            <a:r>
              <a:rPr lang="de-AT" dirty="0" err="1"/>
              <a:t>and</a:t>
            </a:r>
            <a:r>
              <a:rPr lang="de-AT" dirty="0"/>
              <a:t> Environment  (WAU)</a:t>
            </a:r>
          </a:p>
          <a:p>
            <a:pPr marL="0" indent="0">
              <a:buNone/>
            </a:pPr>
            <a:r>
              <a:rPr lang="de-AT" dirty="0"/>
              <a:t>Institute </a:t>
            </a:r>
            <a:r>
              <a:rPr lang="de-AT" dirty="0" err="1"/>
              <a:t>of</a:t>
            </a:r>
            <a:r>
              <a:rPr lang="de-AT" dirty="0"/>
              <a:t> </a:t>
            </a:r>
            <a:r>
              <a:rPr lang="de-AT" dirty="0" err="1" smtClean="0"/>
              <a:t>Hydraulic</a:t>
            </a:r>
            <a:r>
              <a:rPr lang="de-AT" dirty="0" smtClean="0"/>
              <a:t> Engineering </a:t>
            </a:r>
            <a:r>
              <a:rPr lang="de-AT" dirty="0" err="1" smtClean="0"/>
              <a:t>and</a:t>
            </a:r>
            <a:r>
              <a:rPr lang="de-AT" dirty="0" smtClean="0"/>
              <a:t> River Research (IWA)</a:t>
            </a:r>
            <a:endParaRPr lang="de-AT" dirty="0"/>
          </a:p>
          <a:p>
            <a:pPr marL="0" indent="0">
              <a:buNone/>
            </a:pPr>
            <a:endParaRPr lang="de-AT" dirty="0"/>
          </a:p>
          <a:p>
            <a:pPr marL="0" indent="0">
              <a:buNone/>
            </a:pPr>
            <a:r>
              <a:rPr lang="de-AT" dirty="0"/>
              <a:t>Find </a:t>
            </a:r>
            <a:r>
              <a:rPr lang="de-AT" dirty="0" err="1"/>
              <a:t>more</a:t>
            </a:r>
            <a:r>
              <a:rPr lang="de-AT" dirty="0"/>
              <a:t> </a:t>
            </a:r>
            <a:r>
              <a:rPr lang="de-AT" dirty="0" err="1"/>
              <a:t>about</a:t>
            </a:r>
            <a:r>
              <a:rPr lang="de-AT" dirty="0"/>
              <a:t> </a:t>
            </a:r>
            <a:r>
              <a:rPr lang="de-AT" dirty="0" err="1" smtClean="0"/>
              <a:t>us</a:t>
            </a:r>
            <a:r>
              <a:rPr lang="de-AT" dirty="0" smtClean="0"/>
              <a:t> </a:t>
            </a:r>
            <a:r>
              <a:rPr lang="de-AT" dirty="0"/>
              <a:t>in</a:t>
            </a:r>
          </a:p>
          <a:p>
            <a:pPr marL="0" indent="0">
              <a:buNone/>
            </a:pPr>
            <a:r>
              <a:rPr lang="de-AT" dirty="0">
                <a:hlinkClick r:id="rId2"/>
              </a:rPr>
              <a:t>http://</a:t>
            </a:r>
            <a:r>
              <a:rPr lang="de-AT" dirty="0" smtClean="0">
                <a:hlinkClick r:id="rId2"/>
              </a:rPr>
              <a:t>www.wau.boku.ac.at/en/</a:t>
            </a:r>
            <a:endParaRPr lang="de-AT" dirty="0" smtClean="0"/>
          </a:p>
          <a:p>
            <a:pPr marL="0" indent="0">
              <a:buNone/>
            </a:pPr>
            <a:endParaRPr lang="de-AT" dirty="0" smtClean="0"/>
          </a:p>
          <a:p>
            <a:pPr marL="0" indent="0">
              <a:buNone/>
            </a:pPr>
            <a:r>
              <a:rPr lang="de-AT" b="1" dirty="0"/>
              <a:t>Kurt Glock</a:t>
            </a:r>
          </a:p>
          <a:p>
            <a:pPr marL="0" indent="0">
              <a:buNone/>
            </a:pPr>
            <a:r>
              <a:rPr lang="de-AT" dirty="0"/>
              <a:t>Dipl.-Ing.</a:t>
            </a:r>
          </a:p>
          <a:p>
            <a:pPr marL="0" indent="0">
              <a:buNone/>
            </a:pPr>
            <a:r>
              <a:rPr lang="de-AT" dirty="0" err="1"/>
              <a:t>E-mail</a:t>
            </a:r>
            <a:r>
              <a:rPr lang="de-AT" dirty="0"/>
              <a:t>: </a:t>
            </a:r>
            <a:r>
              <a:rPr lang="de-AT" dirty="0">
                <a:hlinkClick r:id="rId3"/>
              </a:rPr>
              <a:t>kurt.glock@boku.ac.at</a:t>
            </a:r>
            <a:endParaRPr lang="de-AT" dirty="0"/>
          </a:p>
          <a:p>
            <a:pPr marL="0" indent="0">
              <a:buNone/>
            </a:pPr>
            <a:endParaRPr lang="de-AT" dirty="0"/>
          </a:p>
          <a:p>
            <a:pPr marL="0" indent="0">
              <a:buNone/>
            </a:pPr>
            <a:r>
              <a:rPr lang="de-AT" b="1" dirty="0" smtClean="0"/>
              <a:t>Michael </a:t>
            </a:r>
            <a:r>
              <a:rPr lang="de-AT" b="1" dirty="0"/>
              <a:t>Tritthart</a:t>
            </a:r>
          </a:p>
          <a:p>
            <a:pPr marL="0" indent="0">
              <a:buNone/>
            </a:pPr>
            <a:r>
              <a:rPr lang="de-AT" dirty="0"/>
              <a:t>Priv.-</a:t>
            </a:r>
            <a:r>
              <a:rPr lang="de-AT" dirty="0" err="1"/>
              <a:t>Doz</a:t>
            </a:r>
            <a:r>
              <a:rPr lang="de-AT" dirty="0"/>
              <a:t>. Dipl.-Ing. </a:t>
            </a:r>
            <a:r>
              <a:rPr lang="de-AT" dirty="0" err="1"/>
              <a:t>Dr.techn</a:t>
            </a:r>
            <a:r>
              <a:rPr lang="de-AT" dirty="0"/>
              <a:t>.</a:t>
            </a:r>
          </a:p>
          <a:p>
            <a:pPr marL="0" indent="0">
              <a:buNone/>
            </a:pPr>
            <a:r>
              <a:rPr lang="de-AT" dirty="0" err="1"/>
              <a:t>E-mail</a:t>
            </a:r>
            <a:r>
              <a:rPr lang="de-AT" dirty="0"/>
              <a:t>: </a:t>
            </a:r>
            <a:r>
              <a:rPr lang="de-AT" dirty="0" smtClean="0">
                <a:hlinkClick r:id="rId4"/>
              </a:rPr>
              <a:t>michael.tritthart@boku.ac.at</a:t>
            </a:r>
            <a:endParaRPr lang="de-AT" dirty="0" smtClean="0"/>
          </a:p>
          <a:p>
            <a:pPr marL="0" indent="0">
              <a:buNone/>
            </a:pPr>
            <a:endParaRPr lang="de-AT" dirty="0"/>
          </a:p>
          <a:p>
            <a:pPr marL="0" indent="0">
              <a:buNone/>
            </a:pPr>
            <a:endParaRPr lang="de-AT" dirty="0"/>
          </a:p>
          <a:p>
            <a:pPr marL="0" indent="0">
              <a:buNone/>
            </a:pPr>
            <a:endParaRPr lang="de-AT" dirty="0"/>
          </a:p>
        </p:txBody>
      </p:sp>
      <p:pic>
        <p:nvPicPr>
          <p:cNvPr id="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81799" y="1931670"/>
            <a:ext cx="631825"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9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865" t="25889" r="34486" b="11556"/>
          <a:stretch/>
        </p:blipFill>
        <p:spPr>
          <a:xfrm>
            <a:off x="4876800" y="2743200"/>
            <a:ext cx="3100958" cy="2900065"/>
          </a:xfrm>
          <a:prstGeom prst="rect">
            <a:avLst/>
          </a:prstGeom>
        </p:spPr>
      </p:pic>
      <p:sp>
        <p:nvSpPr>
          <p:cNvPr id="2" name="Titel 1"/>
          <p:cNvSpPr>
            <a:spLocks noGrp="1"/>
          </p:cNvSpPr>
          <p:nvPr>
            <p:ph type="title"/>
          </p:nvPr>
        </p:nvSpPr>
        <p:spPr/>
        <p:txBody>
          <a:bodyPr>
            <a:noAutofit/>
          </a:bodyPr>
          <a:lstStyle/>
          <a:p>
            <a:r>
              <a:rPr lang="en-GB" sz="2800" dirty="0" smtClean="0"/>
              <a:t>WP1.2 Analysis </a:t>
            </a:r>
            <a:r>
              <a:rPr lang="en-GB" sz="2800" dirty="0"/>
              <a:t>of EU innovations in water policy and EU </a:t>
            </a:r>
            <a:r>
              <a:rPr lang="en-GB" sz="2800" dirty="0" smtClean="0"/>
              <a:t>recommendations and </a:t>
            </a:r>
            <a:r>
              <a:rPr lang="en-GB" sz="2800" dirty="0"/>
              <a:t>legislation </a:t>
            </a:r>
            <a:r>
              <a:rPr lang="en-GB" sz="2800" dirty="0" smtClean="0"/>
              <a:t>in water </a:t>
            </a:r>
            <a:r>
              <a:rPr lang="en-GB" sz="2800" dirty="0"/>
              <a:t>sector</a:t>
            </a:r>
          </a:p>
        </p:txBody>
      </p:sp>
      <p:sp>
        <p:nvSpPr>
          <p:cNvPr id="3" name="Inhaltsplatzhalter 2"/>
          <p:cNvSpPr>
            <a:spLocks noGrp="1"/>
          </p:cNvSpPr>
          <p:nvPr>
            <p:ph idx="1"/>
          </p:nvPr>
        </p:nvSpPr>
        <p:spPr/>
        <p:txBody>
          <a:bodyPr>
            <a:normAutofit/>
          </a:bodyPr>
          <a:lstStyle/>
          <a:p>
            <a:r>
              <a:rPr lang="en-GB" sz="2400" dirty="0" smtClean="0"/>
              <a:t>Analysis of EU legislation in WRM</a:t>
            </a:r>
            <a:br>
              <a:rPr lang="en-GB" sz="2400" dirty="0" smtClean="0"/>
            </a:br>
            <a:r>
              <a:rPr lang="en-GB" sz="1800" dirty="0" smtClean="0"/>
              <a:t>(Water Framework Directive, EU Water Scarcity and Droughts Policy, Drinking Water Directive, etc.)</a:t>
            </a:r>
          </a:p>
          <a:p>
            <a:r>
              <a:rPr lang="en-GB" sz="2400" dirty="0" smtClean="0"/>
              <a:t>Implementation in </a:t>
            </a:r>
            <a:br>
              <a:rPr lang="en-GB" sz="2400" dirty="0" smtClean="0"/>
            </a:br>
            <a:r>
              <a:rPr lang="en-GB" sz="2400" dirty="0" smtClean="0"/>
              <a:t>EU project partners countries</a:t>
            </a:r>
          </a:p>
          <a:p>
            <a:r>
              <a:rPr lang="en-GB" sz="2400" dirty="0" smtClean="0"/>
              <a:t>Roadmap for </a:t>
            </a:r>
            <a:br>
              <a:rPr lang="en-GB" sz="2400" dirty="0" smtClean="0"/>
            </a:br>
            <a:r>
              <a:rPr lang="en-GB" sz="2400" dirty="0" smtClean="0"/>
              <a:t>further project initiatives </a:t>
            </a:r>
            <a:br>
              <a:rPr lang="en-GB" sz="2400" dirty="0" smtClean="0"/>
            </a:br>
            <a:r>
              <a:rPr lang="en-GB" sz="1800" dirty="0" smtClean="0"/>
              <a:t>(e.g. preparing of trainings </a:t>
            </a:r>
            <a:br>
              <a:rPr lang="en-GB" sz="1800" dirty="0" smtClean="0"/>
            </a:br>
            <a:r>
              <a:rPr lang="en-GB" sz="1800" dirty="0" smtClean="0"/>
              <a:t>for professionals)</a:t>
            </a:r>
            <a:endParaRPr lang="en-GB" sz="1800" dirty="0"/>
          </a:p>
        </p:txBody>
      </p:sp>
      <p:sp>
        <p:nvSpPr>
          <p:cNvPr id="4" name="Textfeld 3"/>
          <p:cNvSpPr txBox="1"/>
          <p:nvPr/>
        </p:nvSpPr>
        <p:spPr>
          <a:xfrm>
            <a:off x="4966321" y="5715000"/>
            <a:ext cx="3415679" cy="461665"/>
          </a:xfrm>
          <a:prstGeom prst="rect">
            <a:avLst/>
          </a:prstGeom>
          <a:noFill/>
        </p:spPr>
        <p:txBody>
          <a:bodyPr wrap="none" rtlCol="0">
            <a:spAutoFit/>
          </a:bodyPr>
          <a:lstStyle/>
          <a:p>
            <a:r>
              <a:rPr lang="de-AT" sz="1200" dirty="0" err="1" smtClean="0"/>
              <a:t>Figure</a:t>
            </a:r>
            <a:r>
              <a:rPr lang="de-AT" sz="1200" dirty="0" smtClean="0"/>
              <a:t>: </a:t>
            </a:r>
            <a:r>
              <a:rPr lang="de-AT" sz="1200" dirty="0" err="1" smtClean="0"/>
              <a:t>Ecological</a:t>
            </a:r>
            <a:r>
              <a:rPr lang="de-AT" sz="1200" dirty="0" smtClean="0"/>
              <a:t> </a:t>
            </a:r>
            <a:r>
              <a:rPr lang="de-AT" sz="1200" dirty="0" err="1" smtClean="0"/>
              <a:t>status</a:t>
            </a:r>
            <a:r>
              <a:rPr lang="de-AT" sz="1200" dirty="0" smtClean="0"/>
              <a:t> </a:t>
            </a:r>
            <a:r>
              <a:rPr lang="de-AT" sz="1200" dirty="0" err="1" smtClean="0"/>
              <a:t>and</a:t>
            </a:r>
            <a:r>
              <a:rPr lang="de-AT" sz="1200" dirty="0" smtClean="0"/>
              <a:t> </a:t>
            </a:r>
            <a:br>
              <a:rPr lang="de-AT" sz="1200" dirty="0" smtClean="0"/>
            </a:br>
            <a:r>
              <a:rPr lang="de-AT" sz="1200" dirty="0" smtClean="0"/>
              <a:t>potential </a:t>
            </a:r>
            <a:r>
              <a:rPr lang="de-AT" sz="1200" dirty="0" err="1" smtClean="0"/>
              <a:t>of</a:t>
            </a:r>
            <a:r>
              <a:rPr lang="de-AT" sz="1200" dirty="0" smtClean="0"/>
              <a:t> </a:t>
            </a:r>
            <a:r>
              <a:rPr lang="de-AT" sz="1200" dirty="0" err="1" smtClean="0"/>
              <a:t>rivers</a:t>
            </a:r>
            <a:r>
              <a:rPr lang="de-AT" sz="1200" dirty="0" smtClean="0"/>
              <a:t> (&gt;10km²) in Austria (BMNT, 2018)</a:t>
            </a:r>
            <a:endParaRPr lang="de-AT" sz="1200" dirty="0"/>
          </a:p>
        </p:txBody>
      </p:sp>
      <p:grpSp>
        <p:nvGrpSpPr>
          <p:cNvPr id="7" name="Gruppieren 6"/>
          <p:cNvGrpSpPr/>
          <p:nvPr/>
        </p:nvGrpSpPr>
        <p:grpSpPr>
          <a:xfrm>
            <a:off x="7757466" y="2701290"/>
            <a:ext cx="1005534" cy="1489710"/>
            <a:chOff x="7661528" y="2514600"/>
            <a:chExt cx="1005534" cy="1489710"/>
          </a:xfrm>
        </p:grpSpPr>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8291" t="21722" r="27591" b="56556"/>
            <a:stretch/>
          </p:blipFill>
          <p:spPr>
            <a:xfrm>
              <a:off x="7661528" y="2514600"/>
              <a:ext cx="327660" cy="1489710"/>
            </a:xfrm>
            <a:prstGeom prst="rect">
              <a:avLst/>
            </a:prstGeom>
          </p:spPr>
        </p:pic>
        <p:sp>
          <p:nvSpPr>
            <p:cNvPr id="8" name="Textfeld 7"/>
            <p:cNvSpPr txBox="1"/>
            <p:nvPr/>
          </p:nvSpPr>
          <p:spPr>
            <a:xfrm>
              <a:off x="7848600" y="2542401"/>
              <a:ext cx="801694" cy="276999"/>
            </a:xfrm>
            <a:prstGeom prst="rect">
              <a:avLst/>
            </a:prstGeom>
            <a:noFill/>
          </p:spPr>
          <p:txBody>
            <a:bodyPr wrap="none" rtlCol="0">
              <a:spAutoFit/>
            </a:bodyPr>
            <a:lstStyle/>
            <a:p>
              <a:r>
                <a:rPr lang="en-GB" sz="1200" dirty="0" smtClean="0"/>
                <a:t>very good</a:t>
              </a:r>
              <a:endParaRPr lang="en-GB" sz="1200" dirty="0"/>
            </a:p>
          </p:txBody>
        </p:sp>
        <p:sp>
          <p:nvSpPr>
            <p:cNvPr id="9" name="Textfeld 8"/>
            <p:cNvSpPr txBox="1"/>
            <p:nvPr/>
          </p:nvSpPr>
          <p:spPr>
            <a:xfrm>
              <a:off x="7856220" y="2796540"/>
              <a:ext cx="499432" cy="276999"/>
            </a:xfrm>
            <a:prstGeom prst="rect">
              <a:avLst/>
            </a:prstGeom>
            <a:noFill/>
          </p:spPr>
          <p:txBody>
            <a:bodyPr wrap="none" rtlCol="0">
              <a:spAutoFit/>
            </a:bodyPr>
            <a:lstStyle/>
            <a:p>
              <a:r>
                <a:rPr lang="en-GB" sz="1200" dirty="0" smtClean="0"/>
                <a:t>good</a:t>
              </a:r>
              <a:endParaRPr lang="en-GB" sz="1200" dirty="0"/>
            </a:p>
          </p:txBody>
        </p:sp>
        <p:sp>
          <p:nvSpPr>
            <p:cNvPr id="10" name="Textfeld 9"/>
            <p:cNvSpPr txBox="1"/>
            <p:nvPr/>
          </p:nvSpPr>
          <p:spPr>
            <a:xfrm>
              <a:off x="7871460" y="3083421"/>
              <a:ext cx="795602" cy="276999"/>
            </a:xfrm>
            <a:prstGeom prst="rect">
              <a:avLst/>
            </a:prstGeom>
            <a:noFill/>
          </p:spPr>
          <p:txBody>
            <a:bodyPr wrap="none" rtlCol="0">
              <a:spAutoFit/>
            </a:bodyPr>
            <a:lstStyle/>
            <a:p>
              <a:r>
                <a:rPr lang="en-GB" sz="1200" dirty="0" smtClean="0"/>
                <a:t>moderate</a:t>
              </a:r>
              <a:endParaRPr lang="en-GB" sz="1200" dirty="0"/>
            </a:p>
          </p:txBody>
        </p:sp>
        <p:sp>
          <p:nvSpPr>
            <p:cNvPr id="11" name="Textfeld 10"/>
            <p:cNvSpPr txBox="1"/>
            <p:nvPr/>
          </p:nvSpPr>
          <p:spPr>
            <a:xfrm>
              <a:off x="7860718" y="3380601"/>
              <a:ext cx="481222" cy="276999"/>
            </a:xfrm>
            <a:prstGeom prst="rect">
              <a:avLst/>
            </a:prstGeom>
            <a:noFill/>
          </p:spPr>
          <p:txBody>
            <a:bodyPr wrap="none" rtlCol="0">
              <a:spAutoFit/>
            </a:bodyPr>
            <a:lstStyle/>
            <a:p>
              <a:r>
                <a:rPr lang="en-GB" sz="1200" dirty="0" smtClean="0"/>
                <a:t>poor</a:t>
              </a:r>
              <a:endParaRPr lang="en-GB" sz="1200" dirty="0"/>
            </a:p>
          </p:txBody>
        </p:sp>
        <p:sp>
          <p:nvSpPr>
            <p:cNvPr id="12" name="Textfeld 11"/>
            <p:cNvSpPr txBox="1"/>
            <p:nvPr/>
          </p:nvSpPr>
          <p:spPr>
            <a:xfrm>
              <a:off x="7855058" y="3672840"/>
              <a:ext cx="418704" cy="276999"/>
            </a:xfrm>
            <a:prstGeom prst="rect">
              <a:avLst/>
            </a:prstGeom>
            <a:noFill/>
          </p:spPr>
          <p:txBody>
            <a:bodyPr wrap="none" rtlCol="0">
              <a:spAutoFit/>
            </a:bodyPr>
            <a:lstStyle/>
            <a:p>
              <a:r>
                <a:rPr lang="en-GB" sz="1200" dirty="0" smtClean="0"/>
                <a:t>bad</a:t>
              </a:r>
              <a:endParaRPr lang="en-GB" sz="1200" dirty="0"/>
            </a:p>
          </p:txBody>
        </p:sp>
      </p:grpSp>
      <p:sp>
        <p:nvSpPr>
          <p:cNvPr id="14" name="Textfeld 13"/>
          <p:cNvSpPr txBox="1"/>
          <p:nvPr/>
        </p:nvSpPr>
        <p:spPr>
          <a:xfrm>
            <a:off x="7498757" y="2514600"/>
            <a:ext cx="1111843" cy="276999"/>
          </a:xfrm>
          <a:prstGeom prst="rect">
            <a:avLst/>
          </a:prstGeom>
          <a:noFill/>
        </p:spPr>
        <p:txBody>
          <a:bodyPr wrap="none" rtlCol="0">
            <a:spAutoFit/>
          </a:bodyPr>
          <a:lstStyle/>
          <a:p>
            <a:r>
              <a:rPr lang="en-GB" sz="1200" dirty="0" smtClean="0"/>
              <a:t>Status of rivers</a:t>
            </a:r>
            <a:endParaRPr lang="en-GB" sz="1200" dirty="0"/>
          </a:p>
        </p:txBody>
      </p:sp>
      <p:grpSp>
        <p:nvGrpSpPr>
          <p:cNvPr id="13" name="Gruppieren 12"/>
          <p:cNvGrpSpPr/>
          <p:nvPr/>
        </p:nvGrpSpPr>
        <p:grpSpPr>
          <a:xfrm>
            <a:off x="7721289" y="4752201"/>
            <a:ext cx="1346511" cy="886599"/>
            <a:chOff x="7741570" y="4447401"/>
            <a:chExt cx="1346511" cy="886599"/>
          </a:xfrm>
        </p:grpSpPr>
        <p:pic>
          <p:nvPicPr>
            <p:cNvPr id="16" name="Grafik 15"/>
            <p:cNvPicPr>
              <a:picLocks noChangeAspect="1"/>
            </p:cNvPicPr>
            <p:nvPr/>
          </p:nvPicPr>
          <p:blipFill rotWithShape="1">
            <a:blip r:embed="rId2">
              <a:extLst>
                <a:ext uri="{28A0092B-C50C-407E-A947-70E740481C1C}">
                  <a14:useLocalDpi xmlns:a14="http://schemas.microsoft.com/office/drawing/2010/main" val="0"/>
                </a:ext>
              </a:extLst>
            </a:blip>
            <a:srcRect l="68291" t="50389" r="27778" b="36722"/>
            <a:stretch/>
          </p:blipFill>
          <p:spPr>
            <a:xfrm>
              <a:off x="7741570" y="4450080"/>
              <a:ext cx="312726" cy="883920"/>
            </a:xfrm>
            <a:prstGeom prst="rect">
              <a:avLst/>
            </a:prstGeom>
          </p:spPr>
        </p:pic>
        <p:sp>
          <p:nvSpPr>
            <p:cNvPr id="17" name="Textfeld 16"/>
            <p:cNvSpPr txBox="1"/>
            <p:nvPr/>
          </p:nvSpPr>
          <p:spPr>
            <a:xfrm>
              <a:off x="7959472" y="4447401"/>
              <a:ext cx="499432" cy="276999"/>
            </a:xfrm>
            <a:prstGeom prst="rect">
              <a:avLst/>
            </a:prstGeom>
            <a:noFill/>
          </p:spPr>
          <p:txBody>
            <a:bodyPr wrap="none" rtlCol="0">
              <a:spAutoFit/>
            </a:bodyPr>
            <a:lstStyle/>
            <a:p>
              <a:r>
                <a:rPr lang="en-GB" sz="1200" dirty="0" smtClean="0"/>
                <a:t>good</a:t>
              </a:r>
              <a:endParaRPr lang="en-GB" sz="1200" dirty="0"/>
            </a:p>
          </p:txBody>
        </p:sp>
        <p:sp>
          <p:nvSpPr>
            <p:cNvPr id="18" name="Textfeld 17"/>
            <p:cNvSpPr txBox="1"/>
            <p:nvPr/>
          </p:nvSpPr>
          <p:spPr>
            <a:xfrm>
              <a:off x="7936612" y="4747260"/>
              <a:ext cx="1151469" cy="276999"/>
            </a:xfrm>
            <a:prstGeom prst="rect">
              <a:avLst/>
            </a:prstGeom>
            <a:noFill/>
          </p:spPr>
          <p:txBody>
            <a:bodyPr wrap="none" rtlCol="0">
              <a:spAutoFit/>
            </a:bodyPr>
            <a:lstStyle/>
            <a:p>
              <a:r>
                <a:rPr lang="en-GB" sz="1200" dirty="0"/>
                <a:t>m</a:t>
              </a:r>
              <a:r>
                <a:rPr lang="en-GB" sz="1200" dirty="0" smtClean="0"/>
                <a:t>oderate/poor</a:t>
              </a:r>
              <a:endParaRPr lang="en-GB" sz="1200" dirty="0"/>
            </a:p>
          </p:txBody>
        </p:sp>
        <p:sp>
          <p:nvSpPr>
            <p:cNvPr id="19" name="Textfeld 18"/>
            <p:cNvSpPr txBox="1"/>
            <p:nvPr/>
          </p:nvSpPr>
          <p:spPr>
            <a:xfrm>
              <a:off x="7936612" y="5026521"/>
              <a:ext cx="621389" cy="276999"/>
            </a:xfrm>
            <a:prstGeom prst="rect">
              <a:avLst/>
            </a:prstGeom>
            <a:noFill/>
          </p:spPr>
          <p:txBody>
            <a:bodyPr wrap="none" rtlCol="0">
              <a:spAutoFit/>
            </a:bodyPr>
            <a:lstStyle/>
            <a:p>
              <a:r>
                <a:rPr lang="en-GB" sz="1200" dirty="0"/>
                <a:t>n</a:t>
              </a:r>
              <a:r>
                <a:rPr lang="en-GB" sz="1200" dirty="0" smtClean="0"/>
                <a:t>o info</a:t>
              </a:r>
              <a:endParaRPr lang="en-GB" sz="1200" dirty="0"/>
            </a:p>
          </p:txBody>
        </p:sp>
      </p:grpSp>
      <p:sp>
        <p:nvSpPr>
          <p:cNvPr id="23" name="Textfeld 22"/>
          <p:cNvSpPr txBox="1"/>
          <p:nvPr/>
        </p:nvSpPr>
        <p:spPr>
          <a:xfrm>
            <a:off x="7607229" y="4498032"/>
            <a:ext cx="1286891" cy="276999"/>
          </a:xfrm>
          <a:prstGeom prst="rect">
            <a:avLst/>
          </a:prstGeom>
          <a:noFill/>
        </p:spPr>
        <p:txBody>
          <a:bodyPr wrap="none" rtlCol="0">
            <a:spAutoFit/>
          </a:bodyPr>
          <a:lstStyle/>
          <a:p>
            <a:r>
              <a:rPr lang="en-GB" sz="1200" dirty="0" smtClean="0"/>
              <a:t>Potential of rivers</a:t>
            </a:r>
            <a:endParaRPr lang="en-GB" sz="1200" dirty="0"/>
          </a:p>
        </p:txBody>
      </p:sp>
    </p:spTree>
    <p:extLst>
      <p:ext uri="{BB962C8B-B14F-4D97-AF65-F5344CB8AC3E}">
        <p14:creationId xmlns:p14="http://schemas.microsoft.com/office/powerpoint/2010/main" val="85287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smtClean="0"/>
              <a:t>Analysis of EU legislation in WRM</a:t>
            </a:r>
            <a:endParaRPr lang="en-GB" sz="2800" dirty="0"/>
          </a:p>
        </p:txBody>
      </p:sp>
      <p:sp>
        <p:nvSpPr>
          <p:cNvPr id="3" name="Inhaltsplatzhalter 2"/>
          <p:cNvSpPr>
            <a:spLocks noGrp="1"/>
          </p:cNvSpPr>
          <p:nvPr>
            <p:ph idx="1"/>
          </p:nvPr>
        </p:nvSpPr>
        <p:spPr>
          <a:xfrm>
            <a:off x="457200" y="1600200"/>
            <a:ext cx="8229600" cy="4525963"/>
          </a:xfrm>
        </p:spPr>
        <p:txBody>
          <a:bodyPr>
            <a:normAutofit/>
          </a:bodyPr>
          <a:lstStyle/>
          <a:p>
            <a:r>
              <a:rPr lang="en-GB" sz="2400" dirty="0" smtClean="0"/>
              <a:t>Water Framework Directive</a:t>
            </a:r>
          </a:p>
          <a:p>
            <a:r>
              <a:rPr lang="en-GB" sz="2400" dirty="0" smtClean="0"/>
              <a:t>Floods Directive</a:t>
            </a:r>
          </a:p>
          <a:p>
            <a:r>
              <a:rPr lang="en-GB" sz="2400" dirty="0" smtClean="0"/>
              <a:t>Drinking Water Directive</a:t>
            </a:r>
            <a:endParaRPr lang="en-GB" sz="2400" dirty="0"/>
          </a:p>
          <a:p>
            <a:r>
              <a:rPr lang="en-GB" sz="2400" dirty="0" smtClean="0"/>
              <a:t>Groundwater Directive</a:t>
            </a:r>
          </a:p>
          <a:p>
            <a:r>
              <a:rPr lang="en-GB" sz="2400" dirty="0" smtClean="0"/>
              <a:t>Urban Waste-Water Treatment Directive</a:t>
            </a:r>
          </a:p>
          <a:p>
            <a:r>
              <a:rPr lang="en-GB" sz="2400" dirty="0" smtClean="0"/>
              <a:t>Industrial Emissions Directive</a:t>
            </a:r>
          </a:p>
          <a:p>
            <a:r>
              <a:rPr lang="en-GB" sz="2400" dirty="0" smtClean="0"/>
              <a:t>Renewable Energy Directive</a:t>
            </a:r>
          </a:p>
          <a:p>
            <a:r>
              <a:rPr lang="en-GB" sz="2400" dirty="0" smtClean="0"/>
              <a:t>Habitats Directive</a:t>
            </a:r>
          </a:p>
          <a:p>
            <a:r>
              <a:rPr lang="en-GB" sz="2400" dirty="0" smtClean="0"/>
              <a:t>Birds Directive</a:t>
            </a:r>
          </a:p>
          <a:p>
            <a:r>
              <a:rPr lang="en-GB" sz="2400" dirty="0" smtClean="0"/>
              <a:t>…</a:t>
            </a:r>
            <a:endParaRPr lang="en-GB" sz="1800" dirty="0"/>
          </a:p>
        </p:txBody>
      </p:sp>
    </p:spTree>
    <p:extLst>
      <p:ext uri="{BB962C8B-B14F-4D97-AF65-F5344CB8AC3E}">
        <p14:creationId xmlns:p14="http://schemas.microsoft.com/office/powerpoint/2010/main" val="40249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Water Framework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i="1" dirty="0"/>
              <a:t>“The purpose of this Directive is to establish a framework for the </a:t>
            </a:r>
            <a:r>
              <a:rPr lang="en-GB" sz="1800" b="1" i="1" dirty="0"/>
              <a:t>protection</a:t>
            </a:r>
            <a:r>
              <a:rPr lang="en-GB" sz="1800" i="1" dirty="0"/>
              <a:t> of </a:t>
            </a:r>
            <a:r>
              <a:rPr lang="en-GB" sz="1800" b="1" i="1" dirty="0"/>
              <a:t>inland surface waters, transitional waters, coastal waters</a:t>
            </a:r>
            <a:r>
              <a:rPr lang="en-GB" sz="1800" i="1" dirty="0"/>
              <a:t> and </a:t>
            </a:r>
            <a:r>
              <a:rPr lang="en-GB" sz="1800" b="1" i="1" dirty="0" smtClean="0"/>
              <a:t>groundwater.</a:t>
            </a:r>
            <a:r>
              <a:rPr lang="en-GB" sz="1800" i="1" dirty="0" smtClean="0"/>
              <a:t>” </a:t>
            </a:r>
          </a:p>
          <a:p>
            <a:pPr marL="0" indent="0">
              <a:buNone/>
            </a:pPr>
            <a:endParaRPr lang="en-GB" sz="1800" i="1" dirty="0"/>
          </a:p>
          <a:p>
            <a:pPr marL="0" indent="0">
              <a:buNone/>
            </a:pPr>
            <a:r>
              <a:rPr lang="en-GB" sz="1800" i="1" dirty="0" smtClean="0"/>
              <a:t>Objectives:</a:t>
            </a:r>
          </a:p>
          <a:p>
            <a:pPr>
              <a:buAutoNum type="alphaLcParenBoth"/>
            </a:pPr>
            <a:r>
              <a:rPr lang="en-GB" sz="1800" i="1" dirty="0" smtClean="0"/>
              <a:t>Surface water</a:t>
            </a:r>
          </a:p>
          <a:p>
            <a:pPr lvl="1"/>
            <a:r>
              <a:rPr lang="en-GB" sz="1400" i="1" dirty="0">
                <a:solidFill>
                  <a:srgbClr val="00B050"/>
                </a:solidFill>
              </a:rPr>
              <a:t>Prevention of deterioration </a:t>
            </a:r>
            <a:r>
              <a:rPr lang="en-GB" sz="1400" i="1" dirty="0"/>
              <a:t>of the status of all surface water </a:t>
            </a:r>
            <a:r>
              <a:rPr lang="en-GB" sz="1400" i="1" dirty="0" smtClean="0"/>
              <a:t>bodies.</a:t>
            </a:r>
          </a:p>
          <a:p>
            <a:pPr lvl="1"/>
            <a:r>
              <a:rPr lang="en-GB" sz="1400" i="1" dirty="0">
                <a:solidFill>
                  <a:srgbClr val="00B050"/>
                </a:solidFill>
              </a:rPr>
              <a:t>Enhancement</a:t>
            </a:r>
            <a:r>
              <a:rPr lang="en-GB" sz="1400" i="1" dirty="0"/>
              <a:t> and restoration </a:t>
            </a:r>
            <a:r>
              <a:rPr lang="en-GB" sz="1400" i="1" dirty="0">
                <a:solidFill>
                  <a:srgbClr val="00B050"/>
                </a:solidFill>
              </a:rPr>
              <a:t>of all water bodies to achieve a good surface water status</a:t>
            </a:r>
            <a:r>
              <a:rPr lang="en-GB" sz="1400" i="1" dirty="0"/>
              <a:t>, which is based on a good chemical and ecological status</a:t>
            </a:r>
            <a:r>
              <a:rPr lang="en-GB" sz="1400" i="1" dirty="0" smtClean="0"/>
              <a:t>.</a:t>
            </a:r>
          </a:p>
          <a:p>
            <a:pPr lvl="1"/>
            <a:r>
              <a:rPr lang="en-GB" sz="1400" i="1" dirty="0">
                <a:solidFill>
                  <a:srgbClr val="00B050"/>
                </a:solidFill>
              </a:rPr>
              <a:t>Enhancement</a:t>
            </a:r>
            <a:r>
              <a:rPr lang="en-GB" sz="1400" i="1" dirty="0"/>
              <a:t> and restoration </a:t>
            </a:r>
            <a:r>
              <a:rPr lang="en-GB" sz="1400" i="1" dirty="0">
                <a:solidFill>
                  <a:srgbClr val="00B050"/>
                </a:solidFill>
              </a:rPr>
              <a:t>of all heavily modified water bodies to achieve a good surface water potential</a:t>
            </a:r>
            <a:r>
              <a:rPr lang="en-GB" sz="1400" i="1" dirty="0"/>
              <a:t>, which is based on a good chemical and ecological potential.</a:t>
            </a:r>
            <a:endParaRPr lang="en-GB" sz="1400" i="1" dirty="0" smtClean="0"/>
          </a:p>
          <a:p>
            <a:pPr>
              <a:buAutoNum type="alphaLcParenBoth"/>
            </a:pPr>
            <a:r>
              <a:rPr lang="en-GB" sz="1800" i="1" dirty="0" smtClean="0"/>
              <a:t>Groundwater</a:t>
            </a:r>
          </a:p>
          <a:p>
            <a:pPr lvl="1"/>
            <a:r>
              <a:rPr lang="en-GB" sz="1400" i="1" dirty="0"/>
              <a:t>Prevention of input of pollutants into groundwater and </a:t>
            </a:r>
            <a:r>
              <a:rPr lang="en-GB" sz="1400" i="1" dirty="0">
                <a:solidFill>
                  <a:schemeClr val="accent6">
                    <a:lumMod val="75000"/>
                  </a:schemeClr>
                </a:solidFill>
              </a:rPr>
              <a:t>prevention of deterioration</a:t>
            </a:r>
            <a:r>
              <a:rPr lang="en-GB" sz="1400" i="1" dirty="0"/>
              <a:t> of the status of all groundwater bodies</a:t>
            </a:r>
            <a:r>
              <a:rPr lang="en-GB" sz="1400" i="1" dirty="0" smtClean="0"/>
              <a:t>.</a:t>
            </a:r>
          </a:p>
          <a:p>
            <a:pPr lvl="1"/>
            <a:r>
              <a:rPr lang="en-GB" sz="1400" i="1" dirty="0">
                <a:solidFill>
                  <a:schemeClr val="accent6">
                    <a:lumMod val="75000"/>
                  </a:schemeClr>
                </a:solidFill>
              </a:rPr>
              <a:t>Enhancement</a:t>
            </a:r>
            <a:r>
              <a:rPr lang="en-GB" sz="1400" i="1" dirty="0"/>
              <a:t> and restoration </a:t>
            </a:r>
            <a:r>
              <a:rPr lang="en-GB" sz="1400" i="1" dirty="0">
                <a:solidFill>
                  <a:schemeClr val="accent6">
                    <a:lumMod val="75000"/>
                  </a:schemeClr>
                </a:solidFill>
              </a:rPr>
              <a:t>of all groundwater bodies to achieve a good groundwater status</a:t>
            </a:r>
            <a:r>
              <a:rPr lang="en-GB" sz="1400" i="1" dirty="0"/>
              <a:t>, which is based on a good chemical and quantitative status.</a:t>
            </a:r>
            <a:endParaRPr lang="en-GB" sz="1400" i="1" dirty="0" smtClean="0"/>
          </a:p>
          <a:p>
            <a:pPr>
              <a:buAutoNum type="alphaLcParenBoth"/>
            </a:pPr>
            <a:r>
              <a:rPr lang="en-GB" sz="1800" i="1" dirty="0" smtClean="0"/>
              <a:t>Protected areas</a:t>
            </a:r>
            <a:endParaRPr lang="en-GB" sz="1800" dirty="0"/>
          </a:p>
        </p:txBody>
      </p:sp>
    </p:spTree>
    <p:extLst>
      <p:ext uri="{BB962C8B-B14F-4D97-AF65-F5344CB8AC3E}">
        <p14:creationId xmlns:p14="http://schemas.microsoft.com/office/powerpoint/2010/main" val="491754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Water Framework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i="1" dirty="0" smtClean="0"/>
              <a:t>Quality elements for the classification of ecological status of rivers</a:t>
            </a:r>
          </a:p>
          <a:p>
            <a:pPr marL="0" indent="0">
              <a:buNone/>
            </a:pPr>
            <a:endParaRPr lang="en-GB" sz="18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28800"/>
            <a:ext cx="58864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990600" y="3505200"/>
            <a:ext cx="4572000"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6201460" y="3527145"/>
            <a:ext cx="2436436" cy="646331"/>
          </a:xfrm>
          <a:prstGeom prst="rect">
            <a:avLst/>
          </a:prstGeom>
          <a:noFill/>
        </p:spPr>
        <p:txBody>
          <a:bodyPr wrap="none" rtlCol="0">
            <a:spAutoFit/>
          </a:bodyPr>
          <a:lstStyle/>
          <a:p>
            <a:r>
              <a:rPr lang="de-AT" dirty="0" smtClean="0"/>
              <a:t>Second Session:</a:t>
            </a:r>
          </a:p>
          <a:p>
            <a:r>
              <a:rPr lang="de-AT" dirty="0" smtClean="0"/>
              <a:t>Talk </a:t>
            </a:r>
            <a:r>
              <a:rPr lang="de-AT" dirty="0" err="1" smtClean="0"/>
              <a:t>by</a:t>
            </a:r>
            <a:r>
              <a:rPr lang="de-AT" smtClean="0"/>
              <a:t> Beatrice </a:t>
            </a:r>
            <a:r>
              <a:rPr lang="de-AT" dirty="0" smtClean="0"/>
              <a:t>Wagner</a:t>
            </a:r>
            <a:endParaRPr lang="de-AT" dirty="0"/>
          </a:p>
        </p:txBody>
      </p:sp>
      <p:cxnSp>
        <p:nvCxnSpPr>
          <p:cNvPr id="8" name="Gerade Verbindung mit Pfeil 7"/>
          <p:cNvCxnSpPr/>
          <p:nvPr/>
        </p:nvCxnSpPr>
        <p:spPr>
          <a:xfrm>
            <a:off x="5638800" y="384810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1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Water Framework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endParaRPr lang="en-GB" sz="1800" b="1" dirty="0" smtClean="0"/>
          </a:p>
          <a:p>
            <a:pPr marL="0" indent="0">
              <a:buNone/>
            </a:pPr>
            <a:r>
              <a:rPr lang="en-GB" sz="1800" b="1" dirty="0" smtClean="0"/>
              <a:t>The main aspects of the Water Framework Directive</a:t>
            </a:r>
          </a:p>
          <a:p>
            <a:pPr marL="0" indent="0">
              <a:buNone/>
            </a:pPr>
            <a:endParaRPr lang="en-GB" sz="1800" b="1" dirty="0"/>
          </a:p>
          <a:p>
            <a:pPr>
              <a:spcBef>
                <a:spcPts val="2400"/>
              </a:spcBef>
              <a:buAutoNum type="alphaLcParenBoth"/>
            </a:pPr>
            <a:r>
              <a:rPr lang="en-GB" sz="1800" i="1" dirty="0" smtClean="0"/>
              <a:t>Coordination within river basins</a:t>
            </a:r>
          </a:p>
          <a:p>
            <a:pPr>
              <a:spcBef>
                <a:spcPts val="2400"/>
              </a:spcBef>
              <a:buAutoNum type="alphaLcParenBoth"/>
            </a:pPr>
            <a:r>
              <a:rPr lang="en-GB" sz="1800" i="1" dirty="0" smtClean="0"/>
              <a:t>Development of river basin management plans</a:t>
            </a:r>
          </a:p>
          <a:p>
            <a:pPr>
              <a:spcBef>
                <a:spcPts val="2400"/>
              </a:spcBef>
              <a:buAutoNum type="alphaLcParenBoth"/>
            </a:pPr>
            <a:r>
              <a:rPr lang="en-GB" sz="1800" i="1" dirty="0" smtClean="0"/>
              <a:t>International coordination within river basin districts</a:t>
            </a:r>
          </a:p>
          <a:p>
            <a:pPr>
              <a:spcBef>
                <a:spcPts val="2400"/>
              </a:spcBef>
              <a:buAutoNum type="alphaLcParenBoth"/>
            </a:pPr>
            <a:r>
              <a:rPr lang="en-GB" sz="1800" i="1" dirty="0" smtClean="0"/>
              <a:t>Consideration of combined approach for point and diffuse sources</a:t>
            </a:r>
          </a:p>
          <a:p>
            <a:pPr>
              <a:spcBef>
                <a:spcPts val="2400"/>
              </a:spcBef>
              <a:buAutoNum type="alphaLcParenBoth"/>
            </a:pPr>
            <a:r>
              <a:rPr lang="en-GB" sz="1800" i="1" dirty="0" smtClean="0"/>
              <a:t>Public information and consultation</a:t>
            </a:r>
            <a:endParaRPr lang="en-GB" sz="1800" dirty="0"/>
          </a:p>
        </p:txBody>
      </p:sp>
    </p:spTree>
    <p:extLst>
      <p:ext uri="{BB962C8B-B14F-4D97-AF65-F5344CB8AC3E}">
        <p14:creationId xmlns:p14="http://schemas.microsoft.com/office/powerpoint/2010/main" val="387151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Water Framework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endParaRPr lang="en-GB" sz="1800" b="1" dirty="0" smtClean="0"/>
          </a:p>
          <a:p>
            <a:pPr marL="0" indent="0">
              <a:buNone/>
            </a:pPr>
            <a:r>
              <a:rPr lang="en-GB" sz="1800" b="1" dirty="0" smtClean="0"/>
              <a:t>Example Portugal</a:t>
            </a:r>
          </a:p>
          <a:p>
            <a:pPr marL="0" indent="0">
              <a:buNone/>
            </a:pPr>
            <a:endParaRPr lang="en-GB" sz="1800" b="1" dirty="0"/>
          </a:p>
        </p:txBody>
      </p:sp>
      <p:pic>
        <p:nvPicPr>
          <p:cNvPr id="4" name="Picture 1"/>
          <p:cNvPicPr/>
          <p:nvPr/>
        </p:nvPicPr>
        <p:blipFill>
          <a:blip r:embed="rId2" cstate="print">
            <a:extLst>
              <a:ext uri="{28A0092B-C50C-407E-A947-70E740481C1C}">
                <a14:useLocalDpi xmlns:a14="http://schemas.microsoft.com/office/drawing/2010/main" val="0"/>
              </a:ext>
            </a:extLst>
          </a:blip>
          <a:srcRect l="12659" t="5228" r="11458" b="8157"/>
          <a:stretch>
            <a:fillRect/>
          </a:stretch>
        </p:blipFill>
        <p:spPr bwMode="auto">
          <a:xfrm>
            <a:off x="684815" y="2057400"/>
            <a:ext cx="2657475" cy="3752850"/>
          </a:xfrm>
          <a:prstGeom prst="rect">
            <a:avLst/>
          </a:prstGeom>
          <a:noFill/>
          <a:ln w="6350" cmpd="sng">
            <a:solidFill>
              <a:srgbClr val="000000"/>
            </a:solidFill>
            <a:miter lim="800000"/>
            <a:headEnd/>
            <a:tailEnd/>
          </a:ln>
          <a:effectLst/>
        </p:spPr>
      </p:pic>
      <p:sp>
        <p:nvSpPr>
          <p:cNvPr id="5" name="Inhaltsplatzhalter 2"/>
          <p:cNvSpPr txBox="1">
            <a:spLocks/>
          </p:cNvSpPr>
          <p:nvPr/>
        </p:nvSpPr>
        <p:spPr>
          <a:xfrm>
            <a:off x="3505200" y="2091560"/>
            <a:ext cx="4876800" cy="16759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a:buChar char="à"/>
            </a:pPr>
            <a:r>
              <a:rPr lang="en-GB" sz="1800" dirty="0" smtClean="0">
                <a:sym typeface="Wingdings" panose="05000000000000000000" pitchFamily="2" charset="2"/>
              </a:rPr>
              <a:t>Differentiation into River Basins</a:t>
            </a:r>
          </a:p>
          <a:p>
            <a:pPr>
              <a:buFont typeface="Wingdings"/>
              <a:buChar char="à"/>
            </a:pPr>
            <a:r>
              <a:rPr lang="en-GB" sz="1800" dirty="0" smtClean="0">
                <a:sym typeface="Wingdings" panose="05000000000000000000" pitchFamily="2" charset="2"/>
              </a:rPr>
              <a:t>River Basin Management Plans </a:t>
            </a:r>
            <a:br>
              <a:rPr lang="en-GB" sz="1800" dirty="0" smtClean="0">
                <a:sym typeface="Wingdings" panose="05000000000000000000" pitchFamily="2" charset="2"/>
              </a:rPr>
            </a:br>
            <a:r>
              <a:rPr lang="en-GB" sz="1800" dirty="0" smtClean="0">
                <a:sym typeface="Wingdings" panose="05000000000000000000" pitchFamily="2" charset="2"/>
              </a:rPr>
              <a:t>1. 1990</a:t>
            </a:r>
            <a:br>
              <a:rPr lang="en-GB" sz="1800" dirty="0" smtClean="0">
                <a:sym typeface="Wingdings" panose="05000000000000000000" pitchFamily="2" charset="2"/>
              </a:rPr>
            </a:br>
            <a:r>
              <a:rPr lang="en-GB" sz="1800" dirty="0" smtClean="0">
                <a:sym typeface="Wingdings" panose="05000000000000000000" pitchFamily="2" charset="2"/>
              </a:rPr>
              <a:t>2. 2016</a:t>
            </a:r>
            <a:br>
              <a:rPr lang="en-GB" sz="1800" dirty="0" smtClean="0">
                <a:sym typeface="Wingdings" panose="05000000000000000000" pitchFamily="2" charset="2"/>
              </a:rPr>
            </a:br>
            <a:r>
              <a:rPr lang="en-GB" sz="1800" dirty="0" smtClean="0">
                <a:sym typeface="Wingdings" panose="05000000000000000000" pitchFamily="2" charset="2"/>
              </a:rPr>
              <a:t>3. 2022 (planned)</a:t>
            </a:r>
            <a:endParaRPr lang="en-GB" sz="1800" dirty="0"/>
          </a:p>
        </p:txBody>
      </p:sp>
      <p:pic>
        <p:nvPicPr>
          <p:cNvPr id="6" name="Picture 3"/>
          <p:cNvPicPr/>
          <p:nvPr/>
        </p:nvPicPr>
        <p:blipFill rotWithShape="1">
          <a:blip r:embed="rId3"/>
          <a:srcRect l="20450" t="19707" r="3899" b="28123"/>
          <a:stretch/>
        </p:blipFill>
        <p:spPr bwMode="auto">
          <a:xfrm>
            <a:off x="3594100" y="4114800"/>
            <a:ext cx="5245100" cy="2109470"/>
          </a:xfrm>
          <a:prstGeom prst="rect">
            <a:avLst/>
          </a:prstGeom>
          <a:ln>
            <a:noFill/>
          </a:ln>
          <a:extLst>
            <a:ext uri="{53640926-AAD7-44D8-BBD7-CCE9431645EC}">
              <a14:shadowObscured xmlns:a14="http://schemas.microsoft.com/office/drawing/2010/main"/>
            </a:ext>
          </a:extLst>
        </p:spPr>
      </p:pic>
      <p:sp>
        <p:nvSpPr>
          <p:cNvPr id="8" name="Inhaltsplatzhalter 2"/>
          <p:cNvSpPr txBox="1">
            <a:spLocks/>
          </p:cNvSpPr>
          <p:nvPr/>
        </p:nvSpPr>
        <p:spPr>
          <a:xfrm>
            <a:off x="3733800" y="3996143"/>
            <a:ext cx="4876800" cy="34725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t>Status of surface water bodies in Portugal</a:t>
            </a:r>
            <a:endParaRPr lang="en-GB" sz="1800" dirty="0"/>
          </a:p>
        </p:txBody>
      </p:sp>
    </p:spTree>
    <p:extLst>
      <p:ext uri="{BB962C8B-B14F-4D97-AF65-F5344CB8AC3E}">
        <p14:creationId xmlns:p14="http://schemas.microsoft.com/office/powerpoint/2010/main" val="95851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Floods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Introduction</a:t>
            </a:r>
          </a:p>
          <a:p>
            <a:pPr marL="0" indent="0">
              <a:buNone/>
            </a:pPr>
            <a:endParaRPr lang="en-GB" sz="1800" i="1" dirty="0" smtClean="0"/>
          </a:p>
          <a:p>
            <a:pPr marL="0" indent="0">
              <a:buNone/>
            </a:pPr>
            <a:r>
              <a:rPr lang="en-GB" sz="1800" i="1" dirty="0"/>
              <a:t>“Floods have the </a:t>
            </a:r>
            <a:r>
              <a:rPr lang="en-GB" sz="1800" i="1" dirty="0">
                <a:solidFill>
                  <a:schemeClr val="accent6">
                    <a:lumMod val="75000"/>
                  </a:schemeClr>
                </a:solidFill>
              </a:rPr>
              <a:t>potential </a:t>
            </a:r>
            <a:r>
              <a:rPr lang="en-GB" sz="1800" i="1" dirty="0"/>
              <a:t>to cause </a:t>
            </a:r>
            <a:r>
              <a:rPr lang="en-GB" sz="1800" i="1" dirty="0">
                <a:solidFill>
                  <a:schemeClr val="accent6">
                    <a:lumMod val="75000"/>
                  </a:schemeClr>
                </a:solidFill>
              </a:rPr>
              <a:t>fatalities</a:t>
            </a:r>
            <a:r>
              <a:rPr lang="en-GB" sz="1800" i="1" dirty="0"/>
              <a:t>, displacement of people and damage to the </a:t>
            </a:r>
            <a:r>
              <a:rPr lang="en-GB" sz="1800" i="1" dirty="0">
                <a:solidFill>
                  <a:schemeClr val="accent6">
                    <a:lumMod val="75000"/>
                  </a:schemeClr>
                </a:solidFill>
              </a:rPr>
              <a:t>environment</a:t>
            </a:r>
            <a:r>
              <a:rPr lang="en-GB" sz="1800" i="1" dirty="0"/>
              <a:t>, to severely compromise </a:t>
            </a:r>
            <a:r>
              <a:rPr lang="en-GB" sz="1800" i="1" dirty="0">
                <a:solidFill>
                  <a:schemeClr val="accent6">
                    <a:lumMod val="75000"/>
                  </a:schemeClr>
                </a:solidFill>
              </a:rPr>
              <a:t>economic </a:t>
            </a:r>
            <a:r>
              <a:rPr lang="en-GB" sz="1800" i="1" dirty="0"/>
              <a:t>development and to undermine the economic activities of the Community.” </a:t>
            </a:r>
            <a:endParaRPr lang="en-GB" sz="1800" i="1" dirty="0" smtClean="0"/>
          </a:p>
          <a:p>
            <a:pPr marL="0" indent="0">
              <a:buNone/>
            </a:pPr>
            <a:endParaRPr lang="en-GB" sz="1800" dirty="0"/>
          </a:p>
          <a:p>
            <a:pPr marL="0" indent="0">
              <a:buNone/>
            </a:pPr>
            <a:r>
              <a:rPr lang="en-GB" sz="1800" i="1" dirty="0"/>
              <a:t>“Floods are </a:t>
            </a:r>
            <a:r>
              <a:rPr lang="en-GB" sz="1800" i="1" dirty="0">
                <a:solidFill>
                  <a:srgbClr val="FF00FF"/>
                </a:solidFill>
              </a:rPr>
              <a:t>natural phenomena </a:t>
            </a:r>
            <a:r>
              <a:rPr lang="en-GB" sz="1800" i="1" dirty="0"/>
              <a:t>which </a:t>
            </a:r>
            <a:r>
              <a:rPr lang="en-GB" sz="1800" i="1" dirty="0">
                <a:solidFill>
                  <a:srgbClr val="FF00FF"/>
                </a:solidFill>
              </a:rPr>
              <a:t>cannot be prevented</a:t>
            </a:r>
            <a:r>
              <a:rPr lang="en-GB" sz="1800" i="1" dirty="0"/>
              <a:t>. However, some </a:t>
            </a:r>
            <a:r>
              <a:rPr lang="en-GB" sz="1800" i="1" dirty="0">
                <a:solidFill>
                  <a:srgbClr val="FF00FF"/>
                </a:solidFill>
              </a:rPr>
              <a:t>human activities</a:t>
            </a:r>
            <a:r>
              <a:rPr lang="en-GB" sz="1800" i="1" dirty="0"/>
              <a:t> (such as increasing human settlements and economic assets in floodplains and the reduction of the natural water retention by land use) and </a:t>
            </a:r>
            <a:r>
              <a:rPr lang="en-GB" sz="1800" i="1" dirty="0">
                <a:solidFill>
                  <a:srgbClr val="FF00FF"/>
                </a:solidFill>
              </a:rPr>
              <a:t>climate change </a:t>
            </a:r>
            <a:r>
              <a:rPr lang="en-GB" sz="1800" i="1" dirty="0"/>
              <a:t>contribute to an </a:t>
            </a:r>
            <a:r>
              <a:rPr lang="en-GB" sz="1800" i="1" dirty="0">
                <a:solidFill>
                  <a:srgbClr val="FF00FF"/>
                </a:solidFill>
              </a:rPr>
              <a:t>increase in the likelihood and adverse impacts of flood events</a:t>
            </a:r>
            <a:r>
              <a:rPr lang="en-GB" sz="1800" i="1" dirty="0"/>
              <a:t>.” </a:t>
            </a:r>
            <a:endParaRPr lang="en-GB" sz="1800" i="1" dirty="0" smtClean="0"/>
          </a:p>
          <a:p>
            <a:pPr marL="0" indent="0">
              <a:buNone/>
            </a:pPr>
            <a:endParaRPr lang="en-GB" sz="1800" i="1" dirty="0"/>
          </a:p>
          <a:p>
            <a:pPr marL="0" indent="0">
              <a:buNone/>
            </a:pPr>
            <a:r>
              <a:rPr lang="en-GB" sz="1800" i="1" dirty="0"/>
              <a:t>“The purpose of this Directive is to </a:t>
            </a:r>
            <a:r>
              <a:rPr lang="en-GB" sz="1800" i="1" dirty="0">
                <a:solidFill>
                  <a:srgbClr val="00B050"/>
                </a:solidFill>
              </a:rPr>
              <a:t>establish a framework for the assessment and management of flood risks</a:t>
            </a:r>
            <a:r>
              <a:rPr lang="en-GB" sz="1800" i="1" dirty="0"/>
              <a:t>, aiming at the reduction of the adverse consequences for human health, the environment, cultural heritage and economic activity associated with floods in the Community.”</a:t>
            </a:r>
            <a:endParaRPr lang="en-GB" sz="1800" i="1" dirty="0" smtClean="0"/>
          </a:p>
          <a:p>
            <a:pPr marL="0" indent="0">
              <a:buNone/>
            </a:pPr>
            <a:endParaRPr lang="en-GB" sz="1800" i="1" dirty="0"/>
          </a:p>
        </p:txBody>
      </p:sp>
    </p:spTree>
    <p:extLst>
      <p:ext uri="{BB962C8B-B14F-4D97-AF65-F5344CB8AC3E}">
        <p14:creationId xmlns:p14="http://schemas.microsoft.com/office/powerpoint/2010/main" val="132896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09600"/>
          </a:xfrm>
        </p:spPr>
        <p:txBody>
          <a:bodyPr>
            <a:noAutofit/>
          </a:bodyPr>
          <a:lstStyle/>
          <a:p>
            <a:r>
              <a:rPr lang="en-GB" sz="2800" dirty="0" smtClean="0"/>
              <a:t>Floods Directive</a:t>
            </a:r>
            <a:endParaRPr lang="en-GB" sz="2800" dirty="0"/>
          </a:p>
        </p:txBody>
      </p:sp>
      <p:sp>
        <p:nvSpPr>
          <p:cNvPr id="3" name="Inhaltsplatzhalter 2"/>
          <p:cNvSpPr>
            <a:spLocks noGrp="1"/>
          </p:cNvSpPr>
          <p:nvPr>
            <p:ph idx="1"/>
          </p:nvPr>
        </p:nvSpPr>
        <p:spPr>
          <a:xfrm>
            <a:off x="457200" y="1295400"/>
            <a:ext cx="8229600" cy="4830763"/>
          </a:xfrm>
        </p:spPr>
        <p:txBody>
          <a:bodyPr>
            <a:normAutofit/>
          </a:bodyPr>
          <a:lstStyle/>
          <a:p>
            <a:pPr marL="0" indent="0">
              <a:buNone/>
            </a:pPr>
            <a:r>
              <a:rPr lang="en-GB" sz="1800" b="1" dirty="0" smtClean="0"/>
              <a:t>Time table</a:t>
            </a:r>
          </a:p>
          <a:p>
            <a:pPr marL="0" indent="0">
              <a:buNone/>
            </a:pPr>
            <a:endParaRPr lang="en-GB" sz="1800" i="1" dirty="0" smtClean="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8958" t="32604" r="8541" b="14617"/>
          <a:stretch/>
        </p:blipFill>
        <p:spPr>
          <a:xfrm>
            <a:off x="914400" y="1847850"/>
            <a:ext cx="7543800" cy="3409950"/>
          </a:xfrm>
          <a:prstGeom prst="rect">
            <a:avLst/>
          </a:prstGeom>
        </p:spPr>
      </p:pic>
    </p:spTree>
    <p:extLst>
      <p:ext uri="{BB962C8B-B14F-4D97-AF65-F5344CB8AC3E}">
        <p14:creationId xmlns:p14="http://schemas.microsoft.com/office/powerpoint/2010/main" val="582622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Bildschirmpräsentation (4:3)</PresentationFormat>
  <Paragraphs>145</Paragraphs>
  <Slides>18</Slides>
  <Notes>1</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 Theme</vt:lpstr>
      <vt:lpstr>PowerPoint-Präsentation</vt:lpstr>
      <vt:lpstr>WP1.2 Analysis of EU innovations in water policy and EU recommendations and legislation in water sector</vt:lpstr>
      <vt:lpstr>Analysis of EU legislation in WRM</vt:lpstr>
      <vt:lpstr>Water Framework Directive</vt:lpstr>
      <vt:lpstr>Water Framework Directive</vt:lpstr>
      <vt:lpstr>Water Framework Directive</vt:lpstr>
      <vt:lpstr>Water Framework Directive</vt:lpstr>
      <vt:lpstr>Floods Directive</vt:lpstr>
      <vt:lpstr>Floods Directive</vt:lpstr>
      <vt:lpstr>Floods Directive</vt:lpstr>
      <vt:lpstr>Urban Waste-Water Treatment Directive</vt:lpstr>
      <vt:lpstr>Urban Waste-Water Treatment Directive</vt:lpstr>
      <vt:lpstr>Urban Waste-Water Treatment Directive</vt:lpstr>
      <vt:lpstr>Drinking Water Directive</vt:lpstr>
      <vt:lpstr>Drinking Water Directive</vt:lpstr>
      <vt:lpstr>Drinking Water Directive</vt:lpstr>
      <vt:lpstr>Additional Directives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Kurt Glock</cp:lastModifiedBy>
  <cp:revision>65</cp:revision>
  <dcterms:created xsi:type="dcterms:W3CDTF">2006-08-16T00:00:00Z</dcterms:created>
  <dcterms:modified xsi:type="dcterms:W3CDTF">2019-05-07T11:36:09Z</dcterms:modified>
</cp:coreProperties>
</file>